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7" r:id="rId11"/>
    <p:sldId id="265" r:id="rId12"/>
    <p:sldId id="266" r:id="rId13"/>
    <p:sldId id="268" r:id="rId14"/>
    <p:sldId id="269" r:id="rId15"/>
    <p:sldId id="270" r:id="rId16"/>
    <p:sldId id="271" r:id="rId17"/>
    <p:sldId id="272" r:id="rId18"/>
    <p:sldId id="274" r:id="rId19"/>
    <p:sldId id="275" r:id="rId20"/>
    <p:sldId id="273" r:id="rId21"/>
    <p:sldId id="276" r:id="rId22"/>
    <p:sldId id="277" r:id="rId23"/>
    <p:sldId id="278" r:id="rId24"/>
    <p:sldId id="279" r:id="rId25"/>
    <p:sldId id="281" r:id="rId26"/>
    <p:sldId id="280" r:id="rId27"/>
    <p:sldId id="282" r:id="rId28"/>
    <p:sldId id="283" r:id="rId29"/>
    <p:sldId id="284" r:id="rId30"/>
    <p:sldId id="285" r:id="rId31"/>
    <p:sldId id="286" r:id="rId32"/>
    <p:sldId id="287" r:id="rId33"/>
    <p:sldId id="288" r:id="rId34"/>
    <p:sldId id="289" r:id="rId35"/>
    <p:sldId id="290" r:id="rId36"/>
    <p:sldId id="291" r:id="rId37"/>
    <p:sldId id="292" r:id="rId38"/>
    <p:sldId id="295" r:id="rId39"/>
    <p:sldId id="293" r:id="rId40"/>
    <p:sldId id="294"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2" r:id="rId77"/>
    <p:sldId id="331" r:id="rId78"/>
    <p:sldId id="333" r:id="rId79"/>
    <p:sldId id="334" r:id="rId80"/>
    <p:sldId id="335" r:id="rId81"/>
    <p:sldId id="336" r:id="rId82"/>
    <p:sldId id="337" r:id="rId83"/>
    <p:sldId id="338" r:id="rId84"/>
    <p:sldId id="339" r:id="rId85"/>
    <p:sldId id="340" r:id="rId86"/>
    <p:sldId id="341" r:id="rId87"/>
    <p:sldId id="342" r:id="rId88"/>
    <p:sldId id="343"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92789-8175-E7BB-136C-33DCE39F4F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5596110-2BE4-B1BC-2318-7E6CCCC978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69E1EE5-2E9B-2ED7-D0C1-5C9C164043D8}"/>
              </a:ext>
            </a:extLst>
          </p:cNvPr>
          <p:cNvSpPr>
            <a:spLocks noGrp="1"/>
          </p:cNvSpPr>
          <p:nvPr>
            <p:ph type="dt" sz="half" idx="10"/>
          </p:nvPr>
        </p:nvSpPr>
        <p:spPr/>
        <p:txBody>
          <a:bodyPr/>
          <a:lstStyle/>
          <a:p>
            <a:fld id="{A081D71A-FE22-4B46-8BB0-C0FD60D306E6}" type="datetimeFigureOut">
              <a:rPr lang="en-IN" smtClean="0"/>
              <a:t>06-02-2023</a:t>
            </a:fld>
            <a:endParaRPr lang="en-IN"/>
          </a:p>
        </p:txBody>
      </p:sp>
      <p:sp>
        <p:nvSpPr>
          <p:cNvPr id="5" name="Footer Placeholder 4">
            <a:extLst>
              <a:ext uri="{FF2B5EF4-FFF2-40B4-BE49-F238E27FC236}">
                <a16:creationId xmlns:a16="http://schemas.microsoft.com/office/drawing/2014/main" id="{E52DDEA5-0487-63F7-D8A1-90E6DE889C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C671889-4DC0-0DFA-F027-EC1406677D9B}"/>
              </a:ext>
            </a:extLst>
          </p:cNvPr>
          <p:cNvSpPr>
            <a:spLocks noGrp="1"/>
          </p:cNvSpPr>
          <p:nvPr>
            <p:ph type="sldNum" sz="quarter" idx="12"/>
          </p:nvPr>
        </p:nvSpPr>
        <p:spPr/>
        <p:txBody>
          <a:bodyPr/>
          <a:lstStyle/>
          <a:p>
            <a:fld id="{40872665-50A1-4E30-8EBE-CAAFE919E41F}" type="slidenum">
              <a:rPr lang="en-IN" smtClean="0"/>
              <a:t>‹#›</a:t>
            </a:fld>
            <a:endParaRPr lang="en-IN"/>
          </a:p>
        </p:txBody>
      </p:sp>
    </p:spTree>
    <p:extLst>
      <p:ext uri="{BB962C8B-B14F-4D97-AF65-F5344CB8AC3E}">
        <p14:creationId xmlns:p14="http://schemas.microsoft.com/office/powerpoint/2010/main" val="2932887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B8B6B-4951-89E9-3A94-8B6A4AFF97B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4542A3F-9A1B-DE6B-092F-B290042AB2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14AAE5E-1827-2C43-E0E1-D2F68C943125}"/>
              </a:ext>
            </a:extLst>
          </p:cNvPr>
          <p:cNvSpPr>
            <a:spLocks noGrp="1"/>
          </p:cNvSpPr>
          <p:nvPr>
            <p:ph type="dt" sz="half" idx="10"/>
          </p:nvPr>
        </p:nvSpPr>
        <p:spPr/>
        <p:txBody>
          <a:bodyPr/>
          <a:lstStyle/>
          <a:p>
            <a:fld id="{A081D71A-FE22-4B46-8BB0-C0FD60D306E6}" type="datetimeFigureOut">
              <a:rPr lang="en-IN" smtClean="0"/>
              <a:t>06-02-2023</a:t>
            </a:fld>
            <a:endParaRPr lang="en-IN"/>
          </a:p>
        </p:txBody>
      </p:sp>
      <p:sp>
        <p:nvSpPr>
          <p:cNvPr id="5" name="Footer Placeholder 4">
            <a:extLst>
              <a:ext uri="{FF2B5EF4-FFF2-40B4-BE49-F238E27FC236}">
                <a16:creationId xmlns:a16="http://schemas.microsoft.com/office/drawing/2014/main" id="{C1206647-8213-9228-464C-9FB30192C84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A506AF9-F6DB-8BC3-BC9D-2EC9823E527E}"/>
              </a:ext>
            </a:extLst>
          </p:cNvPr>
          <p:cNvSpPr>
            <a:spLocks noGrp="1"/>
          </p:cNvSpPr>
          <p:nvPr>
            <p:ph type="sldNum" sz="quarter" idx="12"/>
          </p:nvPr>
        </p:nvSpPr>
        <p:spPr/>
        <p:txBody>
          <a:bodyPr/>
          <a:lstStyle/>
          <a:p>
            <a:fld id="{40872665-50A1-4E30-8EBE-CAAFE919E41F}" type="slidenum">
              <a:rPr lang="en-IN" smtClean="0"/>
              <a:t>‹#›</a:t>
            </a:fld>
            <a:endParaRPr lang="en-IN"/>
          </a:p>
        </p:txBody>
      </p:sp>
    </p:spTree>
    <p:extLst>
      <p:ext uri="{BB962C8B-B14F-4D97-AF65-F5344CB8AC3E}">
        <p14:creationId xmlns:p14="http://schemas.microsoft.com/office/powerpoint/2010/main" val="3784541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9C940F-0034-90EA-EAC1-AFB59C0644F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F20C40F-ED98-1389-E471-4FBE07A6E3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41A112B-DECF-35A9-D054-60979499A1B9}"/>
              </a:ext>
            </a:extLst>
          </p:cNvPr>
          <p:cNvSpPr>
            <a:spLocks noGrp="1"/>
          </p:cNvSpPr>
          <p:nvPr>
            <p:ph type="dt" sz="half" idx="10"/>
          </p:nvPr>
        </p:nvSpPr>
        <p:spPr/>
        <p:txBody>
          <a:bodyPr/>
          <a:lstStyle/>
          <a:p>
            <a:fld id="{A081D71A-FE22-4B46-8BB0-C0FD60D306E6}" type="datetimeFigureOut">
              <a:rPr lang="en-IN" smtClean="0"/>
              <a:t>06-02-2023</a:t>
            </a:fld>
            <a:endParaRPr lang="en-IN"/>
          </a:p>
        </p:txBody>
      </p:sp>
      <p:sp>
        <p:nvSpPr>
          <p:cNvPr id="5" name="Footer Placeholder 4">
            <a:extLst>
              <a:ext uri="{FF2B5EF4-FFF2-40B4-BE49-F238E27FC236}">
                <a16:creationId xmlns:a16="http://schemas.microsoft.com/office/drawing/2014/main" id="{169742E1-A5DA-610D-0DFC-E17DACD4602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D89079F-B6CA-E353-3A7A-F061246E92DD}"/>
              </a:ext>
            </a:extLst>
          </p:cNvPr>
          <p:cNvSpPr>
            <a:spLocks noGrp="1"/>
          </p:cNvSpPr>
          <p:nvPr>
            <p:ph type="sldNum" sz="quarter" idx="12"/>
          </p:nvPr>
        </p:nvSpPr>
        <p:spPr/>
        <p:txBody>
          <a:bodyPr/>
          <a:lstStyle/>
          <a:p>
            <a:fld id="{40872665-50A1-4E30-8EBE-CAAFE919E41F}" type="slidenum">
              <a:rPr lang="en-IN" smtClean="0"/>
              <a:t>‹#›</a:t>
            </a:fld>
            <a:endParaRPr lang="en-IN"/>
          </a:p>
        </p:txBody>
      </p:sp>
    </p:spTree>
    <p:extLst>
      <p:ext uri="{BB962C8B-B14F-4D97-AF65-F5344CB8AC3E}">
        <p14:creationId xmlns:p14="http://schemas.microsoft.com/office/powerpoint/2010/main" val="3206446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11215-F12C-C50F-46FC-13845D94434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E687366-4652-BBBF-4CB4-7E14F78BE4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E7D035F-261F-A4F7-639D-F7D7212CE35C}"/>
              </a:ext>
            </a:extLst>
          </p:cNvPr>
          <p:cNvSpPr>
            <a:spLocks noGrp="1"/>
          </p:cNvSpPr>
          <p:nvPr>
            <p:ph type="dt" sz="half" idx="10"/>
          </p:nvPr>
        </p:nvSpPr>
        <p:spPr/>
        <p:txBody>
          <a:bodyPr/>
          <a:lstStyle/>
          <a:p>
            <a:fld id="{A081D71A-FE22-4B46-8BB0-C0FD60D306E6}" type="datetimeFigureOut">
              <a:rPr lang="en-IN" smtClean="0"/>
              <a:t>06-02-2023</a:t>
            </a:fld>
            <a:endParaRPr lang="en-IN"/>
          </a:p>
        </p:txBody>
      </p:sp>
      <p:sp>
        <p:nvSpPr>
          <p:cNvPr id="5" name="Footer Placeholder 4">
            <a:extLst>
              <a:ext uri="{FF2B5EF4-FFF2-40B4-BE49-F238E27FC236}">
                <a16:creationId xmlns:a16="http://schemas.microsoft.com/office/drawing/2014/main" id="{D3225274-79D5-70A6-767C-E5384E27C01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FD273B9-4F7E-09B4-5FA5-6D548C93308C}"/>
              </a:ext>
            </a:extLst>
          </p:cNvPr>
          <p:cNvSpPr>
            <a:spLocks noGrp="1"/>
          </p:cNvSpPr>
          <p:nvPr>
            <p:ph type="sldNum" sz="quarter" idx="12"/>
          </p:nvPr>
        </p:nvSpPr>
        <p:spPr/>
        <p:txBody>
          <a:bodyPr/>
          <a:lstStyle/>
          <a:p>
            <a:fld id="{40872665-50A1-4E30-8EBE-CAAFE919E41F}" type="slidenum">
              <a:rPr lang="en-IN" smtClean="0"/>
              <a:t>‹#›</a:t>
            </a:fld>
            <a:endParaRPr lang="en-IN"/>
          </a:p>
        </p:txBody>
      </p:sp>
    </p:spTree>
    <p:extLst>
      <p:ext uri="{BB962C8B-B14F-4D97-AF65-F5344CB8AC3E}">
        <p14:creationId xmlns:p14="http://schemas.microsoft.com/office/powerpoint/2010/main" val="3970176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29DC2-A5E8-4C8B-009A-7F149A74D4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722C5E1-F5EC-F144-C402-F2B985335E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6F5A0D-AEB6-3427-6EA8-5CDB8BD0CEAD}"/>
              </a:ext>
            </a:extLst>
          </p:cNvPr>
          <p:cNvSpPr>
            <a:spLocks noGrp="1"/>
          </p:cNvSpPr>
          <p:nvPr>
            <p:ph type="dt" sz="half" idx="10"/>
          </p:nvPr>
        </p:nvSpPr>
        <p:spPr/>
        <p:txBody>
          <a:bodyPr/>
          <a:lstStyle/>
          <a:p>
            <a:fld id="{A081D71A-FE22-4B46-8BB0-C0FD60D306E6}" type="datetimeFigureOut">
              <a:rPr lang="en-IN" smtClean="0"/>
              <a:t>06-02-2023</a:t>
            </a:fld>
            <a:endParaRPr lang="en-IN"/>
          </a:p>
        </p:txBody>
      </p:sp>
      <p:sp>
        <p:nvSpPr>
          <p:cNvPr id="5" name="Footer Placeholder 4">
            <a:extLst>
              <a:ext uri="{FF2B5EF4-FFF2-40B4-BE49-F238E27FC236}">
                <a16:creationId xmlns:a16="http://schemas.microsoft.com/office/drawing/2014/main" id="{5FD35622-44F1-959E-BF96-4EA2909ED9A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21DAA75-715A-26F3-EAC1-625978461CAB}"/>
              </a:ext>
            </a:extLst>
          </p:cNvPr>
          <p:cNvSpPr>
            <a:spLocks noGrp="1"/>
          </p:cNvSpPr>
          <p:nvPr>
            <p:ph type="sldNum" sz="quarter" idx="12"/>
          </p:nvPr>
        </p:nvSpPr>
        <p:spPr/>
        <p:txBody>
          <a:bodyPr/>
          <a:lstStyle/>
          <a:p>
            <a:fld id="{40872665-50A1-4E30-8EBE-CAAFE919E41F}" type="slidenum">
              <a:rPr lang="en-IN" smtClean="0"/>
              <a:t>‹#›</a:t>
            </a:fld>
            <a:endParaRPr lang="en-IN"/>
          </a:p>
        </p:txBody>
      </p:sp>
    </p:spTree>
    <p:extLst>
      <p:ext uri="{BB962C8B-B14F-4D97-AF65-F5344CB8AC3E}">
        <p14:creationId xmlns:p14="http://schemas.microsoft.com/office/powerpoint/2010/main" val="458761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2DA53-260E-D27C-EEE4-D3ADF9ECB31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363CBC9-8355-1F86-52AA-16FC1534F7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7ACEC2F-E959-BE51-E2FF-585CA837E3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25F947E-EE71-DFC0-1E10-7AE1607B968D}"/>
              </a:ext>
            </a:extLst>
          </p:cNvPr>
          <p:cNvSpPr>
            <a:spLocks noGrp="1"/>
          </p:cNvSpPr>
          <p:nvPr>
            <p:ph type="dt" sz="half" idx="10"/>
          </p:nvPr>
        </p:nvSpPr>
        <p:spPr/>
        <p:txBody>
          <a:bodyPr/>
          <a:lstStyle/>
          <a:p>
            <a:fld id="{A081D71A-FE22-4B46-8BB0-C0FD60D306E6}" type="datetimeFigureOut">
              <a:rPr lang="en-IN" smtClean="0"/>
              <a:t>06-02-2023</a:t>
            </a:fld>
            <a:endParaRPr lang="en-IN"/>
          </a:p>
        </p:txBody>
      </p:sp>
      <p:sp>
        <p:nvSpPr>
          <p:cNvPr id="6" name="Footer Placeholder 5">
            <a:extLst>
              <a:ext uri="{FF2B5EF4-FFF2-40B4-BE49-F238E27FC236}">
                <a16:creationId xmlns:a16="http://schemas.microsoft.com/office/drawing/2014/main" id="{3D2AD7B0-7547-511F-98A2-2C8F38DBF76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4053B6E-FC09-8DF2-9056-19FA6A4589BD}"/>
              </a:ext>
            </a:extLst>
          </p:cNvPr>
          <p:cNvSpPr>
            <a:spLocks noGrp="1"/>
          </p:cNvSpPr>
          <p:nvPr>
            <p:ph type="sldNum" sz="quarter" idx="12"/>
          </p:nvPr>
        </p:nvSpPr>
        <p:spPr/>
        <p:txBody>
          <a:bodyPr/>
          <a:lstStyle/>
          <a:p>
            <a:fld id="{40872665-50A1-4E30-8EBE-CAAFE919E41F}" type="slidenum">
              <a:rPr lang="en-IN" smtClean="0"/>
              <a:t>‹#›</a:t>
            </a:fld>
            <a:endParaRPr lang="en-IN"/>
          </a:p>
        </p:txBody>
      </p:sp>
    </p:spTree>
    <p:extLst>
      <p:ext uri="{BB962C8B-B14F-4D97-AF65-F5344CB8AC3E}">
        <p14:creationId xmlns:p14="http://schemas.microsoft.com/office/powerpoint/2010/main" val="192742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4088A-991D-8D5F-20FA-719C1C09448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73B6E6B-BA55-432A-BF49-69E8436F1C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1114F5-8E16-0570-C062-AC797334A6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6E7C503-9B3C-93F0-3205-11FB717D1F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A5BB0C6-0D3B-EF28-19A6-2E2A124E8A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67DA2BE-BDCB-4A20-C5CD-60109A06D050}"/>
              </a:ext>
            </a:extLst>
          </p:cNvPr>
          <p:cNvSpPr>
            <a:spLocks noGrp="1"/>
          </p:cNvSpPr>
          <p:nvPr>
            <p:ph type="dt" sz="half" idx="10"/>
          </p:nvPr>
        </p:nvSpPr>
        <p:spPr/>
        <p:txBody>
          <a:bodyPr/>
          <a:lstStyle/>
          <a:p>
            <a:fld id="{A081D71A-FE22-4B46-8BB0-C0FD60D306E6}" type="datetimeFigureOut">
              <a:rPr lang="en-IN" smtClean="0"/>
              <a:t>06-02-2023</a:t>
            </a:fld>
            <a:endParaRPr lang="en-IN"/>
          </a:p>
        </p:txBody>
      </p:sp>
      <p:sp>
        <p:nvSpPr>
          <p:cNvPr id="8" name="Footer Placeholder 7">
            <a:extLst>
              <a:ext uri="{FF2B5EF4-FFF2-40B4-BE49-F238E27FC236}">
                <a16:creationId xmlns:a16="http://schemas.microsoft.com/office/drawing/2014/main" id="{7CD2DABD-5C4A-6381-4D47-2ED3E170C91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FD91190-65BB-D477-C216-63E8918AA37B}"/>
              </a:ext>
            </a:extLst>
          </p:cNvPr>
          <p:cNvSpPr>
            <a:spLocks noGrp="1"/>
          </p:cNvSpPr>
          <p:nvPr>
            <p:ph type="sldNum" sz="quarter" idx="12"/>
          </p:nvPr>
        </p:nvSpPr>
        <p:spPr/>
        <p:txBody>
          <a:bodyPr/>
          <a:lstStyle/>
          <a:p>
            <a:fld id="{40872665-50A1-4E30-8EBE-CAAFE919E41F}" type="slidenum">
              <a:rPr lang="en-IN" smtClean="0"/>
              <a:t>‹#›</a:t>
            </a:fld>
            <a:endParaRPr lang="en-IN"/>
          </a:p>
        </p:txBody>
      </p:sp>
    </p:spTree>
    <p:extLst>
      <p:ext uri="{BB962C8B-B14F-4D97-AF65-F5344CB8AC3E}">
        <p14:creationId xmlns:p14="http://schemas.microsoft.com/office/powerpoint/2010/main" val="2796033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652BC-C21E-D6C4-BB6A-B76B9E0EEFF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4CBDF87-64E1-FFD5-AAFF-13EC236E3861}"/>
              </a:ext>
            </a:extLst>
          </p:cNvPr>
          <p:cNvSpPr>
            <a:spLocks noGrp="1"/>
          </p:cNvSpPr>
          <p:nvPr>
            <p:ph type="dt" sz="half" idx="10"/>
          </p:nvPr>
        </p:nvSpPr>
        <p:spPr/>
        <p:txBody>
          <a:bodyPr/>
          <a:lstStyle/>
          <a:p>
            <a:fld id="{A081D71A-FE22-4B46-8BB0-C0FD60D306E6}" type="datetimeFigureOut">
              <a:rPr lang="en-IN" smtClean="0"/>
              <a:t>06-02-2023</a:t>
            </a:fld>
            <a:endParaRPr lang="en-IN"/>
          </a:p>
        </p:txBody>
      </p:sp>
      <p:sp>
        <p:nvSpPr>
          <p:cNvPr id="4" name="Footer Placeholder 3">
            <a:extLst>
              <a:ext uri="{FF2B5EF4-FFF2-40B4-BE49-F238E27FC236}">
                <a16:creationId xmlns:a16="http://schemas.microsoft.com/office/drawing/2014/main" id="{D03929E8-DB6E-020B-4720-A8CC5D7D9BF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1951B95-A255-BDB8-B254-F720E321C188}"/>
              </a:ext>
            </a:extLst>
          </p:cNvPr>
          <p:cNvSpPr>
            <a:spLocks noGrp="1"/>
          </p:cNvSpPr>
          <p:nvPr>
            <p:ph type="sldNum" sz="quarter" idx="12"/>
          </p:nvPr>
        </p:nvSpPr>
        <p:spPr/>
        <p:txBody>
          <a:bodyPr/>
          <a:lstStyle/>
          <a:p>
            <a:fld id="{40872665-50A1-4E30-8EBE-CAAFE919E41F}" type="slidenum">
              <a:rPr lang="en-IN" smtClean="0"/>
              <a:t>‹#›</a:t>
            </a:fld>
            <a:endParaRPr lang="en-IN"/>
          </a:p>
        </p:txBody>
      </p:sp>
    </p:spTree>
    <p:extLst>
      <p:ext uri="{BB962C8B-B14F-4D97-AF65-F5344CB8AC3E}">
        <p14:creationId xmlns:p14="http://schemas.microsoft.com/office/powerpoint/2010/main" val="3739099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B251EA-2E3E-6502-DD78-5647650C4A4A}"/>
              </a:ext>
            </a:extLst>
          </p:cNvPr>
          <p:cNvSpPr>
            <a:spLocks noGrp="1"/>
          </p:cNvSpPr>
          <p:nvPr>
            <p:ph type="dt" sz="half" idx="10"/>
          </p:nvPr>
        </p:nvSpPr>
        <p:spPr/>
        <p:txBody>
          <a:bodyPr/>
          <a:lstStyle/>
          <a:p>
            <a:fld id="{A081D71A-FE22-4B46-8BB0-C0FD60D306E6}" type="datetimeFigureOut">
              <a:rPr lang="en-IN" smtClean="0"/>
              <a:t>06-02-2023</a:t>
            </a:fld>
            <a:endParaRPr lang="en-IN"/>
          </a:p>
        </p:txBody>
      </p:sp>
      <p:sp>
        <p:nvSpPr>
          <p:cNvPr id="3" name="Footer Placeholder 2">
            <a:extLst>
              <a:ext uri="{FF2B5EF4-FFF2-40B4-BE49-F238E27FC236}">
                <a16:creationId xmlns:a16="http://schemas.microsoft.com/office/drawing/2014/main" id="{59B55ED4-3EB4-F893-A9C5-0508EBE44C6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2F04A22-D977-CDD9-24F3-10FA6E3191FA}"/>
              </a:ext>
            </a:extLst>
          </p:cNvPr>
          <p:cNvSpPr>
            <a:spLocks noGrp="1"/>
          </p:cNvSpPr>
          <p:nvPr>
            <p:ph type="sldNum" sz="quarter" idx="12"/>
          </p:nvPr>
        </p:nvSpPr>
        <p:spPr/>
        <p:txBody>
          <a:bodyPr/>
          <a:lstStyle/>
          <a:p>
            <a:fld id="{40872665-50A1-4E30-8EBE-CAAFE919E41F}" type="slidenum">
              <a:rPr lang="en-IN" smtClean="0"/>
              <a:t>‹#›</a:t>
            </a:fld>
            <a:endParaRPr lang="en-IN"/>
          </a:p>
        </p:txBody>
      </p:sp>
    </p:spTree>
    <p:extLst>
      <p:ext uri="{BB962C8B-B14F-4D97-AF65-F5344CB8AC3E}">
        <p14:creationId xmlns:p14="http://schemas.microsoft.com/office/powerpoint/2010/main" val="3959865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2463-FAE1-A96A-BD6C-A0D5027C14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251F4F0-82DE-89D2-3F7C-3ED528D782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DDD1106-C465-6CDF-0AD4-BA9D3B129B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B9EBC4-D438-97B8-C821-6AFA85A66AEB}"/>
              </a:ext>
            </a:extLst>
          </p:cNvPr>
          <p:cNvSpPr>
            <a:spLocks noGrp="1"/>
          </p:cNvSpPr>
          <p:nvPr>
            <p:ph type="dt" sz="half" idx="10"/>
          </p:nvPr>
        </p:nvSpPr>
        <p:spPr/>
        <p:txBody>
          <a:bodyPr/>
          <a:lstStyle/>
          <a:p>
            <a:fld id="{A081D71A-FE22-4B46-8BB0-C0FD60D306E6}" type="datetimeFigureOut">
              <a:rPr lang="en-IN" smtClean="0"/>
              <a:t>06-02-2023</a:t>
            </a:fld>
            <a:endParaRPr lang="en-IN"/>
          </a:p>
        </p:txBody>
      </p:sp>
      <p:sp>
        <p:nvSpPr>
          <p:cNvPr id="6" name="Footer Placeholder 5">
            <a:extLst>
              <a:ext uri="{FF2B5EF4-FFF2-40B4-BE49-F238E27FC236}">
                <a16:creationId xmlns:a16="http://schemas.microsoft.com/office/drawing/2014/main" id="{460912D1-DE37-44A2-A597-E9B1904B565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8B10D4C-E591-11D2-56FF-07F28B537253}"/>
              </a:ext>
            </a:extLst>
          </p:cNvPr>
          <p:cNvSpPr>
            <a:spLocks noGrp="1"/>
          </p:cNvSpPr>
          <p:nvPr>
            <p:ph type="sldNum" sz="quarter" idx="12"/>
          </p:nvPr>
        </p:nvSpPr>
        <p:spPr/>
        <p:txBody>
          <a:bodyPr/>
          <a:lstStyle/>
          <a:p>
            <a:fld id="{40872665-50A1-4E30-8EBE-CAAFE919E41F}" type="slidenum">
              <a:rPr lang="en-IN" smtClean="0"/>
              <a:t>‹#›</a:t>
            </a:fld>
            <a:endParaRPr lang="en-IN"/>
          </a:p>
        </p:txBody>
      </p:sp>
    </p:spTree>
    <p:extLst>
      <p:ext uri="{BB962C8B-B14F-4D97-AF65-F5344CB8AC3E}">
        <p14:creationId xmlns:p14="http://schemas.microsoft.com/office/powerpoint/2010/main" val="4125651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637F2-06CF-618F-F695-7E5CF97D35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9093873-2510-056D-63B0-C7CC9AAEF1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D31E6A3-81B4-5211-2A4E-689CECA3E9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6EB7C0-E5B4-CF38-0841-7255EE4D0C7B}"/>
              </a:ext>
            </a:extLst>
          </p:cNvPr>
          <p:cNvSpPr>
            <a:spLocks noGrp="1"/>
          </p:cNvSpPr>
          <p:nvPr>
            <p:ph type="dt" sz="half" idx="10"/>
          </p:nvPr>
        </p:nvSpPr>
        <p:spPr/>
        <p:txBody>
          <a:bodyPr/>
          <a:lstStyle/>
          <a:p>
            <a:fld id="{A081D71A-FE22-4B46-8BB0-C0FD60D306E6}" type="datetimeFigureOut">
              <a:rPr lang="en-IN" smtClean="0"/>
              <a:t>06-02-2023</a:t>
            </a:fld>
            <a:endParaRPr lang="en-IN"/>
          </a:p>
        </p:txBody>
      </p:sp>
      <p:sp>
        <p:nvSpPr>
          <p:cNvPr id="6" name="Footer Placeholder 5">
            <a:extLst>
              <a:ext uri="{FF2B5EF4-FFF2-40B4-BE49-F238E27FC236}">
                <a16:creationId xmlns:a16="http://schemas.microsoft.com/office/drawing/2014/main" id="{8B2938D6-E025-C3B3-2BA0-4C70D250629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820F3DD-73D3-2B27-C4CF-A466692ACD3E}"/>
              </a:ext>
            </a:extLst>
          </p:cNvPr>
          <p:cNvSpPr>
            <a:spLocks noGrp="1"/>
          </p:cNvSpPr>
          <p:nvPr>
            <p:ph type="sldNum" sz="quarter" idx="12"/>
          </p:nvPr>
        </p:nvSpPr>
        <p:spPr/>
        <p:txBody>
          <a:bodyPr/>
          <a:lstStyle/>
          <a:p>
            <a:fld id="{40872665-50A1-4E30-8EBE-CAAFE919E41F}" type="slidenum">
              <a:rPr lang="en-IN" smtClean="0"/>
              <a:t>‹#›</a:t>
            </a:fld>
            <a:endParaRPr lang="en-IN"/>
          </a:p>
        </p:txBody>
      </p:sp>
    </p:spTree>
    <p:extLst>
      <p:ext uri="{BB962C8B-B14F-4D97-AF65-F5344CB8AC3E}">
        <p14:creationId xmlns:p14="http://schemas.microsoft.com/office/powerpoint/2010/main" val="22282601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452AF9-D5B1-4220-F344-439995BB8A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424684E-E0A7-A8A5-59C6-3922CD3573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7354B8A-8F55-AA55-4BCC-AA519F64F3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81D71A-FE22-4B46-8BB0-C0FD60D306E6}" type="datetimeFigureOut">
              <a:rPr lang="en-IN" smtClean="0"/>
              <a:t>06-02-2023</a:t>
            </a:fld>
            <a:endParaRPr lang="en-IN"/>
          </a:p>
        </p:txBody>
      </p:sp>
      <p:sp>
        <p:nvSpPr>
          <p:cNvPr id="5" name="Footer Placeholder 4">
            <a:extLst>
              <a:ext uri="{FF2B5EF4-FFF2-40B4-BE49-F238E27FC236}">
                <a16:creationId xmlns:a16="http://schemas.microsoft.com/office/drawing/2014/main" id="{B863D780-E13C-D8C0-3202-3212F488E4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01EF13D-6AAE-6A4C-143E-A0B0487031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872665-50A1-4E30-8EBE-CAAFE919E41F}" type="slidenum">
              <a:rPr lang="en-IN" smtClean="0"/>
              <a:t>‹#›</a:t>
            </a:fld>
            <a:endParaRPr lang="en-IN"/>
          </a:p>
        </p:txBody>
      </p:sp>
    </p:spTree>
    <p:extLst>
      <p:ext uri="{BB962C8B-B14F-4D97-AF65-F5344CB8AC3E}">
        <p14:creationId xmlns:p14="http://schemas.microsoft.com/office/powerpoint/2010/main" val="20431237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CA8FF-0ABE-DF5A-01F9-33ABADCABCB4}"/>
              </a:ext>
            </a:extLst>
          </p:cNvPr>
          <p:cNvSpPr>
            <a:spLocks noGrp="1"/>
          </p:cNvSpPr>
          <p:nvPr>
            <p:ph type="ctr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Unit-1 &amp; Unit- 2</a:t>
            </a:r>
            <a:br>
              <a:rPr lang="en-US" dirty="0"/>
            </a:br>
            <a:r>
              <a:rPr lang="en-US" sz="6000" dirty="0">
                <a:latin typeface="Times New Roman" panose="02020603050405020304" pitchFamily="18" charset="0"/>
                <a:cs typeface="Times New Roman" panose="02020603050405020304" pitchFamily="18" charset="0"/>
              </a:rPr>
              <a:t>Fundamentals of IoT</a:t>
            </a:r>
            <a:br>
              <a:rPr lang="en-US" sz="6000" dirty="0">
                <a:latin typeface="Times New Roman" panose="02020603050405020304" pitchFamily="18" charset="0"/>
                <a:cs typeface="Times New Roman" panose="02020603050405020304" pitchFamily="18" charset="0"/>
              </a:rPr>
            </a:br>
            <a:r>
              <a:rPr lang="en-US" sz="6000" dirty="0" err="1">
                <a:latin typeface="Times New Roman" panose="02020603050405020304" pitchFamily="18" charset="0"/>
                <a:cs typeface="Times New Roman" panose="02020603050405020304" pitchFamily="18" charset="0"/>
              </a:rPr>
              <a:t>IoT</a:t>
            </a:r>
            <a:r>
              <a:rPr lang="en-US" sz="6000" dirty="0">
                <a:latin typeface="Times New Roman" panose="02020603050405020304" pitchFamily="18" charset="0"/>
                <a:cs typeface="Times New Roman" panose="02020603050405020304" pitchFamily="18" charset="0"/>
              </a:rPr>
              <a:t> Access Technologies</a:t>
            </a:r>
            <a:endParaRPr lang="en-IN" dirty="0"/>
          </a:p>
        </p:txBody>
      </p:sp>
      <p:sp>
        <p:nvSpPr>
          <p:cNvPr id="3" name="Subtitle 2">
            <a:extLst>
              <a:ext uri="{FF2B5EF4-FFF2-40B4-BE49-F238E27FC236}">
                <a16:creationId xmlns:a16="http://schemas.microsoft.com/office/drawing/2014/main" id="{467F1536-2223-A917-8532-DEDF161EA812}"/>
              </a:ext>
            </a:extLst>
          </p:cNvPr>
          <p:cNvSpPr>
            <a:spLocks noGrp="1"/>
          </p:cNvSpPr>
          <p:nvPr>
            <p:ph type="subTitle" idx="1"/>
          </p:nvPr>
        </p:nvSpPr>
        <p:spPr/>
        <p:txBody>
          <a:bodyPr>
            <a:normAutofit/>
          </a:bodyPr>
          <a:lstStyle/>
          <a:p>
            <a:r>
              <a:rPr lang="en-US" sz="3600" dirty="0">
                <a:latin typeface="Times New Roman" panose="02020603050405020304" pitchFamily="18" charset="0"/>
                <a:cs typeface="Times New Roman" panose="02020603050405020304" pitchFamily="18" charset="0"/>
              </a:rPr>
              <a:t>Dr. Madhukrishna Priyadarsini</a:t>
            </a:r>
          </a:p>
          <a:p>
            <a:r>
              <a:rPr lang="en-US" sz="3600" dirty="0">
                <a:latin typeface="Times New Roman" panose="02020603050405020304" pitchFamily="18" charset="0"/>
                <a:cs typeface="Times New Roman" panose="02020603050405020304" pitchFamily="18" charset="0"/>
              </a:rPr>
              <a:t>Department of CSE</a:t>
            </a:r>
            <a:endParaRPr lang="en-IN"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1776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BB40A-850D-37D3-F898-FE66F4DC3320}"/>
              </a:ext>
            </a:extLst>
          </p:cNvPr>
          <p:cNvSpPr>
            <a:spLocks noGrp="1"/>
          </p:cNvSpPr>
          <p:nvPr>
            <p:ph type="title"/>
          </p:nvPr>
        </p:nvSpPr>
        <p:spPr/>
        <p:txBody>
          <a:bodyPr/>
          <a:lstStyle/>
          <a:p>
            <a:r>
              <a:rPr lang="en-IN" dirty="0"/>
              <a:t>Retail Environment IoT Devices?</a:t>
            </a:r>
          </a:p>
        </p:txBody>
      </p:sp>
      <p:sp>
        <p:nvSpPr>
          <p:cNvPr id="3" name="Content Placeholder 2">
            <a:extLst>
              <a:ext uri="{FF2B5EF4-FFF2-40B4-BE49-F238E27FC236}">
                <a16:creationId xmlns:a16="http://schemas.microsoft.com/office/drawing/2014/main" id="{70016142-3BE7-84E3-F890-64C31228620F}"/>
              </a:ext>
            </a:extLst>
          </p:cNvPr>
          <p:cNvSpPr>
            <a:spLocks noGrp="1"/>
          </p:cNvSpPr>
          <p:nvPr>
            <p:ph idx="1"/>
          </p:nvPr>
        </p:nvSpPr>
        <p:spPr/>
        <p:txBody>
          <a:bodyPr/>
          <a:lstStyle/>
          <a:p>
            <a:r>
              <a:rPr lang="en-IN" dirty="0"/>
              <a:t>Facility management</a:t>
            </a:r>
          </a:p>
          <a:p>
            <a:r>
              <a:rPr lang="en-IN" dirty="0"/>
              <a:t>Traffic control</a:t>
            </a:r>
          </a:p>
          <a:p>
            <a:r>
              <a:rPr lang="en-IN" dirty="0"/>
              <a:t>Buyer behaviour tracking</a:t>
            </a:r>
          </a:p>
          <a:p>
            <a:r>
              <a:rPr lang="en-IN" dirty="0"/>
              <a:t>Supply chain logistics</a:t>
            </a:r>
          </a:p>
          <a:p>
            <a:r>
              <a:rPr lang="en-IN" dirty="0"/>
              <a:t>Cold chain monitoring</a:t>
            </a:r>
          </a:p>
          <a:p>
            <a:r>
              <a:rPr lang="en-IN" dirty="0"/>
              <a:t>Asset tracking</a:t>
            </a:r>
          </a:p>
          <a:p>
            <a:r>
              <a:rPr lang="en-IN" dirty="0"/>
              <a:t>Personalized shopping</a:t>
            </a:r>
          </a:p>
          <a:p>
            <a:r>
              <a:rPr lang="en-IN" dirty="0"/>
              <a:t>Smart shelves</a:t>
            </a:r>
          </a:p>
          <a:p>
            <a:endParaRPr lang="en-IN" dirty="0"/>
          </a:p>
        </p:txBody>
      </p:sp>
    </p:spTree>
    <p:extLst>
      <p:ext uri="{BB962C8B-B14F-4D97-AF65-F5344CB8AC3E}">
        <p14:creationId xmlns:p14="http://schemas.microsoft.com/office/powerpoint/2010/main" val="2943683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07288-89BB-1B50-7EDE-A26EB1C3A253}"/>
              </a:ext>
            </a:extLst>
          </p:cNvPr>
          <p:cNvSpPr>
            <a:spLocks noGrp="1"/>
          </p:cNvSpPr>
          <p:nvPr>
            <p:ph type="title"/>
          </p:nvPr>
        </p:nvSpPr>
        <p:spPr>
          <a:xfrm>
            <a:off x="838200" y="195309"/>
            <a:ext cx="10515600" cy="1056443"/>
          </a:xfrm>
        </p:spPr>
        <p:txBody>
          <a:bodyPr/>
          <a:lstStyle/>
          <a:p>
            <a:r>
              <a:rPr lang="en-IN" dirty="0"/>
              <a:t>Convergence of IT and OT</a:t>
            </a:r>
          </a:p>
        </p:txBody>
      </p:sp>
      <p:graphicFrame>
        <p:nvGraphicFramePr>
          <p:cNvPr id="4" name="Table 4">
            <a:extLst>
              <a:ext uri="{FF2B5EF4-FFF2-40B4-BE49-F238E27FC236}">
                <a16:creationId xmlns:a16="http://schemas.microsoft.com/office/drawing/2014/main" id="{9DDDEFAD-0DBA-6777-200B-03422E2DBF0B}"/>
              </a:ext>
            </a:extLst>
          </p:cNvPr>
          <p:cNvGraphicFramePr>
            <a:graphicFrameLocks noGrp="1"/>
          </p:cNvGraphicFramePr>
          <p:nvPr>
            <p:ph idx="1"/>
            <p:extLst>
              <p:ext uri="{D42A27DB-BD31-4B8C-83A1-F6EECF244321}">
                <p14:modId xmlns:p14="http://schemas.microsoft.com/office/powerpoint/2010/main" val="3969579991"/>
              </p:ext>
            </p:extLst>
          </p:nvPr>
        </p:nvGraphicFramePr>
        <p:xfrm>
          <a:off x="838200" y="1825625"/>
          <a:ext cx="10515597" cy="458724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144818802"/>
                    </a:ext>
                  </a:extLst>
                </a:gridCol>
                <a:gridCol w="3505199">
                  <a:extLst>
                    <a:ext uri="{9D8B030D-6E8A-4147-A177-3AD203B41FA5}">
                      <a16:colId xmlns:a16="http://schemas.microsoft.com/office/drawing/2014/main" val="4117101845"/>
                    </a:ext>
                  </a:extLst>
                </a:gridCol>
                <a:gridCol w="3505199">
                  <a:extLst>
                    <a:ext uri="{9D8B030D-6E8A-4147-A177-3AD203B41FA5}">
                      <a16:colId xmlns:a16="http://schemas.microsoft.com/office/drawing/2014/main" val="3971896945"/>
                    </a:ext>
                  </a:extLst>
                </a:gridCol>
              </a:tblGrid>
              <a:tr h="370840">
                <a:tc>
                  <a:txBody>
                    <a:bodyPr/>
                    <a:lstStyle/>
                    <a:p>
                      <a:r>
                        <a:rPr lang="en-IN" dirty="0"/>
                        <a:t>Criteria</a:t>
                      </a:r>
                    </a:p>
                  </a:txBody>
                  <a:tcPr/>
                </a:tc>
                <a:tc>
                  <a:txBody>
                    <a:bodyPr/>
                    <a:lstStyle/>
                    <a:p>
                      <a:r>
                        <a:rPr lang="en-IN" dirty="0"/>
                        <a:t>Industrial OT Network</a:t>
                      </a:r>
                    </a:p>
                  </a:txBody>
                  <a:tcPr/>
                </a:tc>
                <a:tc>
                  <a:txBody>
                    <a:bodyPr/>
                    <a:lstStyle/>
                    <a:p>
                      <a:r>
                        <a:rPr lang="en-IN" dirty="0"/>
                        <a:t>Enterprise IT Network</a:t>
                      </a:r>
                    </a:p>
                  </a:txBody>
                  <a:tcPr/>
                </a:tc>
                <a:extLst>
                  <a:ext uri="{0D108BD9-81ED-4DB2-BD59-A6C34878D82A}">
                    <a16:rowId xmlns:a16="http://schemas.microsoft.com/office/drawing/2014/main" val="903957575"/>
                  </a:ext>
                </a:extLst>
              </a:tr>
              <a:tr h="370840">
                <a:tc>
                  <a:txBody>
                    <a:bodyPr/>
                    <a:lstStyle/>
                    <a:p>
                      <a:r>
                        <a:rPr lang="en-IN" dirty="0"/>
                        <a:t>Operational focus</a:t>
                      </a:r>
                    </a:p>
                  </a:txBody>
                  <a:tcPr/>
                </a:tc>
                <a:tc>
                  <a:txBody>
                    <a:bodyPr/>
                    <a:lstStyle/>
                    <a:p>
                      <a:r>
                        <a:rPr lang="en-IN" dirty="0"/>
                        <a:t>Keep the business operating 24*7</a:t>
                      </a:r>
                    </a:p>
                  </a:txBody>
                  <a:tcPr/>
                </a:tc>
                <a:tc>
                  <a:txBody>
                    <a:bodyPr/>
                    <a:lstStyle/>
                    <a:p>
                      <a:r>
                        <a:rPr lang="en-IN" dirty="0"/>
                        <a:t>Manage the data, computers, and employee communication system in a secure way</a:t>
                      </a:r>
                    </a:p>
                  </a:txBody>
                  <a:tcPr/>
                </a:tc>
                <a:extLst>
                  <a:ext uri="{0D108BD9-81ED-4DB2-BD59-A6C34878D82A}">
                    <a16:rowId xmlns:a16="http://schemas.microsoft.com/office/drawing/2014/main" val="903459390"/>
                  </a:ext>
                </a:extLst>
              </a:tr>
              <a:tr h="370840">
                <a:tc>
                  <a:txBody>
                    <a:bodyPr/>
                    <a:lstStyle/>
                    <a:p>
                      <a:r>
                        <a:rPr lang="en-IN" dirty="0"/>
                        <a:t>Priorities</a:t>
                      </a:r>
                    </a:p>
                  </a:txBody>
                  <a:tcPr/>
                </a:tc>
                <a:tc>
                  <a:txBody>
                    <a:bodyPr/>
                    <a:lstStyle/>
                    <a:p>
                      <a:r>
                        <a:rPr lang="en-IN" dirty="0"/>
                        <a:t>Availability, integrity, security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Availability, integrity, security</a:t>
                      </a:r>
                    </a:p>
                  </a:txBody>
                  <a:tcPr/>
                </a:tc>
                <a:extLst>
                  <a:ext uri="{0D108BD9-81ED-4DB2-BD59-A6C34878D82A}">
                    <a16:rowId xmlns:a16="http://schemas.microsoft.com/office/drawing/2014/main" val="1974636116"/>
                  </a:ext>
                </a:extLst>
              </a:tr>
              <a:tr h="370840">
                <a:tc>
                  <a:txBody>
                    <a:bodyPr/>
                    <a:lstStyle/>
                    <a:p>
                      <a:r>
                        <a:rPr lang="en-IN" dirty="0"/>
                        <a:t>Types of data</a:t>
                      </a:r>
                    </a:p>
                  </a:txBody>
                  <a:tcPr/>
                </a:tc>
                <a:tc>
                  <a:txBody>
                    <a:bodyPr/>
                    <a:lstStyle/>
                    <a:p>
                      <a:r>
                        <a:rPr lang="en-IN" dirty="0"/>
                        <a:t>Monitoring, control and supervising data</a:t>
                      </a:r>
                    </a:p>
                  </a:txBody>
                  <a:tcPr/>
                </a:tc>
                <a:tc>
                  <a:txBody>
                    <a:bodyPr/>
                    <a:lstStyle/>
                    <a:p>
                      <a:r>
                        <a:rPr lang="en-IN" dirty="0"/>
                        <a:t>Voice, video, bulk data</a:t>
                      </a:r>
                    </a:p>
                  </a:txBody>
                  <a:tcPr/>
                </a:tc>
                <a:extLst>
                  <a:ext uri="{0D108BD9-81ED-4DB2-BD59-A6C34878D82A}">
                    <a16:rowId xmlns:a16="http://schemas.microsoft.com/office/drawing/2014/main" val="2314686799"/>
                  </a:ext>
                </a:extLst>
              </a:tr>
              <a:tr h="370840">
                <a:tc>
                  <a:txBody>
                    <a:bodyPr/>
                    <a:lstStyle/>
                    <a:p>
                      <a:r>
                        <a:rPr lang="en-IN" dirty="0"/>
                        <a:t>Security</a:t>
                      </a:r>
                    </a:p>
                  </a:txBody>
                  <a:tcPr/>
                </a:tc>
                <a:tc>
                  <a:txBody>
                    <a:bodyPr/>
                    <a:lstStyle/>
                    <a:p>
                      <a:r>
                        <a:rPr lang="en-IN" dirty="0"/>
                        <a:t>Controlled physical access to devices</a:t>
                      </a:r>
                    </a:p>
                  </a:txBody>
                  <a:tcPr/>
                </a:tc>
                <a:tc>
                  <a:txBody>
                    <a:bodyPr/>
                    <a:lstStyle/>
                    <a:p>
                      <a:r>
                        <a:rPr lang="en-IN" dirty="0"/>
                        <a:t>Devices and users authenticated to the network</a:t>
                      </a:r>
                    </a:p>
                  </a:txBody>
                  <a:tcPr/>
                </a:tc>
                <a:extLst>
                  <a:ext uri="{0D108BD9-81ED-4DB2-BD59-A6C34878D82A}">
                    <a16:rowId xmlns:a16="http://schemas.microsoft.com/office/drawing/2014/main" val="1077467233"/>
                  </a:ext>
                </a:extLst>
              </a:tr>
              <a:tr h="370840">
                <a:tc>
                  <a:txBody>
                    <a:bodyPr/>
                    <a:lstStyle/>
                    <a:p>
                      <a:r>
                        <a:rPr lang="en-IN" dirty="0"/>
                        <a:t>Implication of failure</a:t>
                      </a:r>
                    </a:p>
                  </a:txBody>
                  <a:tcPr/>
                </a:tc>
                <a:tc>
                  <a:txBody>
                    <a:bodyPr/>
                    <a:lstStyle/>
                    <a:p>
                      <a:r>
                        <a:rPr lang="en-IN" dirty="0"/>
                        <a:t>OT network disruption directly impacts business</a:t>
                      </a:r>
                    </a:p>
                  </a:txBody>
                  <a:tcPr/>
                </a:tc>
                <a:tc>
                  <a:txBody>
                    <a:bodyPr/>
                    <a:lstStyle/>
                    <a:p>
                      <a:r>
                        <a:rPr lang="en-IN" dirty="0"/>
                        <a:t>Can be business impacting depending on industry</a:t>
                      </a:r>
                    </a:p>
                  </a:txBody>
                  <a:tcPr/>
                </a:tc>
                <a:extLst>
                  <a:ext uri="{0D108BD9-81ED-4DB2-BD59-A6C34878D82A}">
                    <a16:rowId xmlns:a16="http://schemas.microsoft.com/office/drawing/2014/main" val="2318857565"/>
                  </a:ext>
                </a:extLst>
              </a:tr>
              <a:tr h="370840">
                <a:tc>
                  <a:txBody>
                    <a:bodyPr/>
                    <a:lstStyle/>
                    <a:p>
                      <a:r>
                        <a:rPr lang="en-IN" dirty="0"/>
                        <a:t>Network upgradation</a:t>
                      </a:r>
                    </a:p>
                  </a:txBody>
                  <a:tcPr/>
                </a:tc>
                <a:tc>
                  <a:txBody>
                    <a:bodyPr/>
                    <a:lstStyle/>
                    <a:p>
                      <a:r>
                        <a:rPr lang="en-IN" dirty="0"/>
                        <a:t>Only during operational maintenance</a:t>
                      </a:r>
                    </a:p>
                  </a:txBody>
                  <a:tcPr/>
                </a:tc>
                <a:tc>
                  <a:txBody>
                    <a:bodyPr/>
                    <a:lstStyle/>
                    <a:p>
                      <a:r>
                        <a:rPr lang="en-IN" dirty="0"/>
                        <a:t>Often requires when workers are not onsite</a:t>
                      </a:r>
                    </a:p>
                  </a:txBody>
                  <a:tcPr/>
                </a:tc>
                <a:extLst>
                  <a:ext uri="{0D108BD9-81ED-4DB2-BD59-A6C34878D82A}">
                    <a16:rowId xmlns:a16="http://schemas.microsoft.com/office/drawing/2014/main" val="3590529005"/>
                  </a:ext>
                </a:extLst>
              </a:tr>
              <a:tr h="370840">
                <a:tc>
                  <a:txBody>
                    <a:bodyPr/>
                    <a:lstStyle/>
                    <a:p>
                      <a:r>
                        <a:rPr lang="en-IN" dirty="0"/>
                        <a:t>Security vulnerability</a:t>
                      </a:r>
                    </a:p>
                  </a:txBody>
                  <a:tcPr/>
                </a:tc>
                <a:tc>
                  <a:txBody>
                    <a:bodyPr/>
                    <a:lstStyle/>
                    <a:p>
                      <a:r>
                        <a:rPr lang="en-IN" dirty="0"/>
                        <a:t>Low</a:t>
                      </a:r>
                    </a:p>
                  </a:txBody>
                  <a:tcPr/>
                </a:tc>
                <a:tc>
                  <a:txBody>
                    <a:bodyPr/>
                    <a:lstStyle/>
                    <a:p>
                      <a:r>
                        <a:rPr lang="en-IN"/>
                        <a:t>High</a:t>
                      </a:r>
                      <a:endParaRPr lang="en-IN" dirty="0"/>
                    </a:p>
                  </a:txBody>
                  <a:tcPr/>
                </a:tc>
                <a:extLst>
                  <a:ext uri="{0D108BD9-81ED-4DB2-BD59-A6C34878D82A}">
                    <a16:rowId xmlns:a16="http://schemas.microsoft.com/office/drawing/2014/main" val="956724020"/>
                  </a:ext>
                </a:extLst>
              </a:tr>
            </a:tbl>
          </a:graphicData>
        </a:graphic>
      </p:graphicFrame>
    </p:spTree>
    <p:extLst>
      <p:ext uri="{BB962C8B-B14F-4D97-AF65-F5344CB8AC3E}">
        <p14:creationId xmlns:p14="http://schemas.microsoft.com/office/powerpoint/2010/main" val="876632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301CC-2753-B1EC-E573-DD22E849B71B}"/>
              </a:ext>
            </a:extLst>
          </p:cNvPr>
          <p:cNvSpPr>
            <a:spLocks noGrp="1"/>
          </p:cNvSpPr>
          <p:nvPr>
            <p:ph type="title"/>
          </p:nvPr>
        </p:nvSpPr>
        <p:spPr/>
        <p:txBody>
          <a:bodyPr/>
          <a:lstStyle/>
          <a:p>
            <a:r>
              <a:rPr lang="en-IN" dirty="0"/>
              <a:t>Challenges in IoT</a:t>
            </a:r>
          </a:p>
        </p:txBody>
      </p:sp>
      <p:sp>
        <p:nvSpPr>
          <p:cNvPr id="3" name="Content Placeholder 2">
            <a:extLst>
              <a:ext uri="{FF2B5EF4-FFF2-40B4-BE49-F238E27FC236}">
                <a16:creationId xmlns:a16="http://schemas.microsoft.com/office/drawing/2014/main" id="{3D011466-2A74-DE9D-02C5-E08954277403}"/>
              </a:ext>
            </a:extLst>
          </p:cNvPr>
          <p:cNvSpPr>
            <a:spLocks noGrp="1"/>
          </p:cNvSpPr>
          <p:nvPr>
            <p:ph idx="1"/>
          </p:nvPr>
        </p:nvSpPr>
        <p:spPr/>
        <p:txBody>
          <a:bodyPr/>
          <a:lstStyle/>
          <a:p>
            <a:r>
              <a:rPr lang="en-IN" dirty="0"/>
              <a:t>Scalability</a:t>
            </a:r>
          </a:p>
          <a:p>
            <a:r>
              <a:rPr lang="en-IN" dirty="0"/>
              <a:t>Security</a:t>
            </a:r>
          </a:p>
          <a:p>
            <a:r>
              <a:rPr lang="en-IN" dirty="0"/>
              <a:t>Privacy</a:t>
            </a:r>
          </a:p>
          <a:p>
            <a:r>
              <a:rPr lang="en-IN" dirty="0"/>
              <a:t>Data Analytics</a:t>
            </a:r>
          </a:p>
          <a:p>
            <a:r>
              <a:rPr lang="en-IN" dirty="0"/>
              <a:t>Interoperability</a:t>
            </a:r>
          </a:p>
        </p:txBody>
      </p:sp>
    </p:spTree>
    <p:extLst>
      <p:ext uri="{BB962C8B-B14F-4D97-AF65-F5344CB8AC3E}">
        <p14:creationId xmlns:p14="http://schemas.microsoft.com/office/powerpoint/2010/main" val="2774481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CB5FA-ABE2-52A9-4961-3024073CB34B}"/>
              </a:ext>
            </a:extLst>
          </p:cNvPr>
          <p:cNvSpPr>
            <a:spLocks noGrp="1"/>
          </p:cNvSpPr>
          <p:nvPr>
            <p:ph type="title"/>
          </p:nvPr>
        </p:nvSpPr>
        <p:spPr>
          <a:xfrm>
            <a:off x="713913" y="501589"/>
            <a:ext cx="10515600" cy="683580"/>
          </a:xfrm>
        </p:spPr>
        <p:txBody>
          <a:bodyPr>
            <a:normAutofit fontScale="90000"/>
          </a:bodyPr>
          <a:lstStyle/>
          <a:p>
            <a:r>
              <a:rPr lang="en-IN" dirty="0"/>
              <a:t>Chapter 2: IoT Network Architecture and Design</a:t>
            </a:r>
          </a:p>
        </p:txBody>
      </p:sp>
      <p:sp>
        <p:nvSpPr>
          <p:cNvPr id="3" name="Content Placeholder 2">
            <a:extLst>
              <a:ext uri="{FF2B5EF4-FFF2-40B4-BE49-F238E27FC236}">
                <a16:creationId xmlns:a16="http://schemas.microsoft.com/office/drawing/2014/main" id="{2C5830BB-E3D1-D81C-C8EB-A30AEC7A097E}"/>
              </a:ext>
            </a:extLst>
          </p:cNvPr>
          <p:cNvSpPr>
            <a:spLocks noGrp="1"/>
          </p:cNvSpPr>
          <p:nvPr>
            <p:ph idx="1"/>
          </p:nvPr>
        </p:nvSpPr>
        <p:spPr>
          <a:xfrm>
            <a:off x="550416" y="1819922"/>
            <a:ext cx="11079332" cy="4536489"/>
          </a:xfrm>
        </p:spPr>
        <p:txBody>
          <a:bodyPr/>
          <a:lstStyle/>
          <a:p>
            <a:r>
              <a:rPr lang="en-IN" dirty="0"/>
              <a:t>Drivers behind new network architectures</a:t>
            </a:r>
          </a:p>
          <a:p>
            <a:r>
              <a:rPr lang="en-IN" dirty="0"/>
              <a:t>Comparing IoT architectures</a:t>
            </a:r>
          </a:p>
          <a:p>
            <a:r>
              <a:rPr lang="en-IN" dirty="0"/>
              <a:t>A simplified IoT architecture</a:t>
            </a:r>
          </a:p>
          <a:p>
            <a:r>
              <a:rPr lang="en-IN" dirty="0"/>
              <a:t>The core IoT functional stack</a:t>
            </a:r>
          </a:p>
          <a:p>
            <a:r>
              <a:rPr lang="en-IN" dirty="0"/>
              <a:t>IoT data management and compute stack</a:t>
            </a:r>
          </a:p>
        </p:txBody>
      </p:sp>
    </p:spTree>
    <p:extLst>
      <p:ext uri="{BB962C8B-B14F-4D97-AF65-F5344CB8AC3E}">
        <p14:creationId xmlns:p14="http://schemas.microsoft.com/office/powerpoint/2010/main" val="2216317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6A3D-ADE5-CEDA-B989-A8C525747032}"/>
              </a:ext>
            </a:extLst>
          </p:cNvPr>
          <p:cNvSpPr>
            <a:spLocks noGrp="1"/>
          </p:cNvSpPr>
          <p:nvPr>
            <p:ph type="title"/>
          </p:nvPr>
        </p:nvSpPr>
        <p:spPr>
          <a:xfrm>
            <a:off x="838200" y="365125"/>
            <a:ext cx="10515600" cy="717951"/>
          </a:xfrm>
        </p:spPr>
        <p:txBody>
          <a:bodyPr/>
          <a:lstStyle/>
          <a:p>
            <a:r>
              <a:rPr lang="en-IN" dirty="0"/>
              <a:t>Drivers behind new network architectures </a:t>
            </a:r>
          </a:p>
        </p:txBody>
      </p:sp>
      <p:graphicFrame>
        <p:nvGraphicFramePr>
          <p:cNvPr id="4" name="Table 4">
            <a:extLst>
              <a:ext uri="{FF2B5EF4-FFF2-40B4-BE49-F238E27FC236}">
                <a16:creationId xmlns:a16="http://schemas.microsoft.com/office/drawing/2014/main" id="{6A594E1E-285E-AB88-56B4-9CB3F9702076}"/>
              </a:ext>
            </a:extLst>
          </p:cNvPr>
          <p:cNvGraphicFramePr>
            <a:graphicFrameLocks noGrp="1"/>
          </p:cNvGraphicFramePr>
          <p:nvPr>
            <p:ph idx="1"/>
            <p:extLst>
              <p:ext uri="{D42A27DB-BD31-4B8C-83A1-F6EECF244321}">
                <p14:modId xmlns:p14="http://schemas.microsoft.com/office/powerpoint/2010/main" val="26356827"/>
              </p:ext>
            </p:extLst>
          </p:nvPr>
        </p:nvGraphicFramePr>
        <p:xfrm>
          <a:off x="408373" y="1162975"/>
          <a:ext cx="11496582" cy="5494732"/>
        </p:xfrm>
        <a:graphic>
          <a:graphicData uri="http://schemas.openxmlformats.org/drawingml/2006/table">
            <a:tbl>
              <a:tblPr firstRow="1" bandRow="1">
                <a:tableStyleId>{5C22544A-7EE6-4342-B048-85BDC9FD1C3A}</a:tableStyleId>
              </a:tblPr>
              <a:tblGrid>
                <a:gridCol w="3426780">
                  <a:extLst>
                    <a:ext uri="{9D8B030D-6E8A-4147-A177-3AD203B41FA5}">
                      <a16:colId xmlns:a16="http://schemas.microsoft.com/office/drawing/2014/main" val="1908604325"/>
                    </a:ext>
                  </a:extLst>
                </a:gridCol>
                <a:gridCol w="3890066">
                  <a:extLst>
                    <a:ext uri="{9D8B030D-6E8A-4147-A177-3AD203B41FA5}">
                      <a16:colId xmlns:a16="http://schemas.microsoft.com/office/drawing/2014/main" val="329308404"/>
                    </a:ext>
                  </a:extLst>
                </a:gridCol>
                <a:gridCol w="4179736">
                  <a:extLst>
                    <a:ext uri="{9D8B030D-6E8A-4147-A177-3AD203B41FA5}">
                      <a16:colId xmlns:a16="http://schemas.microsoft.com/office/drawing/2014/main" val="1585524310"/>
                    </a:ext>
                  </a:extLst>
                </a:gridCol>
              </a:tblGrid>
              <a:tr h="412648">
                <a:tc>
                  <a:txBody>
                    <a:bodyPr/>
                    <a:lstStyle/>
                    <a:p>
                      <a:r>
                        <a:rPr lang="en-IN" dirty="0"/>
                        <a:t>Challenge</a:t>
                      </a:r>
                    </a:p>
                  </a:txBody>
                  <a:tcPr/>
                </a:tc>
                <a:tc>
                  <a:txBody>
                    <a:bodyPr/>
                    <a:lstStyle/>
                    <a:p>
                      <a:r>
                        <a:rPr lang="en-IN" dirty="0"/>
                        <a:t>Description</a:t>
                      </a:r>
                    </a:p>
                  </a:txBody>
                  <a:tcPr/>
                </a:tc>
                <a:tc>
                  <a:txBody>
                    <a:bodyPr/>
                    <a:lstStyle/>
                    <a:p>
                      <a:r>
                        <a:rPr lang="en-IN" dirty="0"/>
                        <a:t>IoT architectural change required</a:t>
                      </a:r>
                    </a:p>
                  </a:txBody>
                  <a:tcPr/>
                </a:tc>
                <a:extLst>
                  <a:ext uri="{0D108BD9-81ED-4DB2-BD59-A6C34878D82A}">
                    <a16:rowId xmlns:a16="http://schemas.microsoft.com/office/drawing/2014/main" val="647504230"/>
                  </a:ext>
                </a:extLst>
              </a:tr>
              <a:tr h="712242">
                <a:tc>
                  <a:txBody>
                    <a:bodyPr/>
                    <a:lstStyle/>
                    <a:p>
                      <a:r>
                        <a:rPr lang="en-IN" dirty="0"/>
                        <a:t>Scale</a:t>
                      </a:r>
                    </a:p>
                  </a:txBody>
                  <a:tcPr/>
                </a:tc>
                <a:tc>
                  <a:txBody>
                    <a:bodyPr/>
                    <a:lstStyle/>
                    <a:p>
                      <a:r>
                        <a:rPr lang="en-IN" dirty="0"/>
                        <a:t>Massive scale of sensors beyond typical IT networks</a:t>
                      </a:r>
                    </a:p>
                  </a:txBody>
                  <a:tcPr/>
                </a:tc>
                <a:tc>
                  <a:txBody>
                    <a:bodyPr/>
                    <a:lstStyle/>
                    <a:p>
                      <a:r>
                        <a:rPr lang="en-IN" dirty="0"/>
                        <a:t>Introduction of IPv6 or IPv4 using NAT</a:t>
                      </a:r>
                    </a:p>
                  </a:txBody>
                  <a:tcPr/>
                </a:tc>
                <a:extLst>
                  <a:ext uri="{0D108BD9-81ED-4DB2-BD59-A6C34878D82A}">
                    <a16:rowId xmlns:a16="http://schemas.microsoft.com/office/drawing/2014/main" val="3346977301"/>
                  </a:ext>
                </a:extLst>
              </a:tr>
              <a:tr h="412648">
                <a:tc>
                  <a:txBody>
                    <a:bodyPr/>
                    <a:lstStyle/>
                    <a:p>
                      <a:r>
                        <a:rPr lang="en-IN" dirty="0"/>
                        <a:t>Security</a:t>
                      </a:r>
                    </a:p>
                  </a:txBody>
                  <a:tcPr/>
                </a:tc>
                <a:tc>
                  <a:txBody>
                    <a:bodyPr/>
                    <a:lstStyle/>
                    <a:p>
                      <a:r>
                        <a:rPr lang="en-IN" dirty="0"/>
                        <a:t>IoT devices use WSN are exposed</a:t>
                      </a:r>
                    </a:p>
                  </a:txBody>
                  <a:tcPr/>
                </a:tc>
                <a:tc>
                  <a:txBody>
                    <a:bodyPr/>
                    <a:lstStyle/>
                    <a:p>
                      <a:r>
                        <a:rPr lang="en-IN" dirty="0"/>
                        <a:t>Every end-point device need device-level authentication and link encryption</a:t>
                      </a:r>
                    </a:p>
                  </a:txBody>
                  <a:tcPr/>
                </a:tc>
                <a:extLst>
                  <a:ext uri="{0D108BD9-81ED-4DB2-BD59-A6C34878D82A}">
                    <a16:rowId xmlns:a16="http://schemas.microsoft.com/office/drawing/2014/main" val="3171862808"/>
                  </a:ext>
                </a:extLst>
              </a:tr>
              <a:tr h="712242">
                <a:tc>
                  <a:txBody>
                    <a:bodyPr/>
                    <a:lstStyle/>
                    <a:p>
                      <a:r>
                        <a:rPr lang="en-IN" dirty="0"/>
                        <a:t>Devices and networks constrained by power, CPU, memory, link speed</a:t>
                      </a:r>
                    </a:p>
                  </a:txBody>
                  <a:tcPr/>
                </a:tc>
                <a:tc>
                  <a:txBody>
                    <a:bodyPr/>
                    <a:lstStyle/>
                    <a:p>
                      <a:r>
                        <a:rPr lang="en-IN" dirty="0"/>
                        <a:t>Due to massive scale and longer distance the network supports minimal data rates</a:t>
                      </a:r>
                    </a:p>
                  </a:txBody>
                  <a:tcPr/>
                </a:tc>
                <a:tc>
                  <a:txBody>
                    <a:bodyPr/>
                    <a:lstStyle/>
                    <a:p>
                      <a:r>
                        <a:rPr lang="en-IN" dirty="0"/>
                        <a:t>Last-mile wireless technologies are needed for long distances. Modification need to traditional network layer</a:t>
                      </a:r>
                    </a:p>
                  </a:txBody>
                  <a:tcPr/>
                </a:tc>
                <a:extLst>
                  <a:ext uri="{0D108BD9-81ED-4DB2-BD59-A6C34878D82A}">
                    <a16:rowId xmlns:a16="http://schemas.microsoft.com/office/drawing/2014/main" val="1162798564"/>
                  </a:ext>
                </a:extLst>
              </a:tr>
              <a:tr h="712242">
                <a:tc>
                  <a:txBody>
                    <a:bodyPr/>
                    <a:lstStyle/>
                    <a:p>
                      <a:r>
                        <a:rPr lang="en-IN" dirty="0"/>
                        <a:t>The massive volume of data generated</a:t>
                      </a:r>
                    </a:p>
                  </a:txBody>
                  <a:tcPr/>
                </a:tc>
                <a:tc>
                  <a:txBody>
                    <a:bodyPr/>
                    <a:lstStyle/>
                    <a:p>
                      <a:r>
                        <a:rPr lang="en-IN" dirty="0"/>
                        <a:t>Sensors generated massive data causing network bottlenecks and slow analytics in the cloud</a:t>
                      </a:r>
                    </a:p>
                  </a:txBody>
                  <a:tcPr/>
                </a:tc>
                <a:tc>
                  <a:txBody>
                    <a:bodyPr/>
                    <a:lstStyle/>
                    <a:p>
                      <a:r>
                        <a:rPr lang="en-IN" dirty="0"/>
                        <a:t>Data analytics capabilities need to be distributed throughout the IoT network, from the edge to the cloud</a:t>
                      </a:r>
                    </a:p>
                  </a:txBody>
                  <a:tcPr/>
                </a:tc>
                <a:extLst>
                  <a:ext uri="{0D108BD9-81ED-4DB2-BD59-A6C34878D82A}">
                    <a16:rowId xmlns:a16="http://schemas.microsoft.com/office/drawing/2014/main" val="3734657167"/>
                  </a:ext>
                </a:extLst>
              </a:tr>
              <a:tr h="412648">
                <a:tc>
                  <a:txBody>
                    <a:bodyPr/>
                    <a:lstStyle/>
                    <a:p>
                      <a:r>
                        <a:rPr lang="en-IN" dirty="0"/>
                        <a:t>Support for legacy devices</a:t>
                      </a:r>
                    </a:p>
                  </a:txBody>
                  <a:tcPr/>
                </a:tc>
                <a:tc>
                  <a:txBody>
                    <a:bodyPr/>
                    <a:lstStyle/>
                    <a:p>
                      <a:r>
                        <a:rPr lang="en-IN" dirty="0"/>
                        <a:t>Collection of Ip-capable end points as well as legacy, non-IP devices that rely on proprietary protocols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IoT networks need to support protocol translation or tunnelling mechanism to support legacy protocols</a:t>
                      </a:r>
                    </a:p>
                    <a:p>
                      <a:endParaRPr lang="en-IN" dirty="0"/>
                    </a:p>
                  </a:txBody>
                  <a:tcPr/>
                </a:tc>
                <a:extLst>
                  <a:ext uri="{0D108BD9-81ED-4DB2-BD59-A6C34878D82A}">
                    <a16:rowId xmlns:a16="http://schemas.microsoft.com/office/drawing/2014/main" val="3236908195"/>
                  </a:ext>
                </a:extLst>
              </a:tr>
              <a:tr h="712242">
                <a:tc>
                  <a:txBody>
                    <a:bodyPr/>
                    <a:lstStyle/>
                    <a:p>
                      <a:r>
                        <a:rPr lang="en-IN" dirty="0"/>
                        <a:t>The need for data to be </a:t>
                      </a:r>
                      <a:r>
                        <a:rPr lang="en-IN" dirty="0" err="1"/>
                        <a:t>analyzed</a:t>
                      </a:r>
                      <a:r>
                        <a:rPr lang="en-IN" dirty="0"/>
                        <a:t> in real time</a:t>
                      </a:r>
                    </a:p>
                  </a:txBody>
                  <a:tcPr/>
                </a:tc>
                <a:tc>
                  <a:txBody>
                    <a:bodyPr/>
                    <a:lstStyle/>
                    <a:p>
                      <a:r>
                        <a:rPr lang="en-IN" dirty="0"/>
                        <a:t>IoT data needs to be </a:t>
                      </a:r>
                      <a:r>
                        <a:rPr lang="en-IN" dirty="0" err="1"/>
                        <a:t>analyzed</a:t>
                      </a:r>
                      <a:r>
                        <a:rPr lang="en-IN" dirty="0"/>
                        <a:t> and responded in real time</a:t>
                      </a:r>
                    </a:p>
                  </a:txBody>
                  <a:tcPr/>
                </a:tc>
                <a:tc>
                  <a:txBody>
                    <a:bodyPr/>
                    <a:lstStyle/>
                    <a:p>
                      <a:r>
                        <a:rPr lang="en-IN" dirty="0"/>
                        <a:t>Should support real time streaming analytics</a:t>
                      </a:r>
                    </a:p>
                  </a:txBody>
                  <a:tcPr/>
                </a:tc>
                <a:extLst>
                  <a:ext uri="{0D108BD9-81ED-4DB2-BD59-A6C34878D82A}">
                    <a16:rowId xmlns:a16="http://schemas.microsoft.com/office/drawing/2014/main" val="1933297793"/>
                  </a:ext>
                </a:extLst>
              </a:tr>
            </a:tbl>
          </a:graphicData>
        </a:graphic>
      </p:graphicFrame>
    </p:spTree>
    <p:extLst>
      <p:ext uri="{BB962C8B-B14F-4D97-AF65-F5344CB8AC3E}">
        <p14:creationId xmlns:p14="http://schemas.microsoft.com/office/powerpoint/2010/main" val="26228341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EDABD-E7CC-F840-C886-A7B4BD1ECB3F}"/>
              </a:ext>
            </a:extLst>
          </p:cNvPr>
          <p:cNvSpPr>
            <a:spLocks noGrp="1"/>
          </p:cNvSpPr>
          <p:nvPr>
            <p:ph type="title"/>
          </p:nvPr>
        </p:nvSpPr>
        <p:spPr>
          <a:xfrm>
            <a:off x="838200" y="365125"/>
            <a:ext cx="10515600" cy="1383776"/>
          </a:xfrm>
        </p:spPr>
        <p:txBody>
          <a:bodyPr>
            <a:normAutofit/>
          </a:bodyPr>
          <a:lstStyle/>
          <a:p>
            <a:r>
              <a:rPr lang="en-IN" dirty="0"/>
              <a:t>Comparing IoT Architectures</a:t>
            </a:r>
          </a:p>
        </p:txBody>
      </p:sp>
      <p:sp>
        <p:nvSpPr>
          <p:cNvPr id="3" name="Content Placeholder 2">
            <a:extLst>
              <a:ext uri="{FF2B5EF4-FFF2-40B4-BE49-F238E27FC236}">
                <a16:creationId xmlns:a16="http://schemas.microsoft.com/office/drawing/2014/main" id="{E67D75A8-D301-60C4-C240-A3AD884B2CA2}"/>
              </a:ext>
            </a:extLst>
          </p:cNvPr>
          <p:cNvSpPr>
            <a:spLocks noGrp="1"/>
          </p:cNvSpPr>
          <p:nvPr>
            <p:ph idx="1"/>
          </p:nvPr>
        </p:nvSpPr>
        <p:spPr>
          <a:xfrm>
            <a:off x="568171" y="1748901"/>
            <a:ext cx="11123720" cy="4456590"/>
          </a:xfrm>
        </p:spPr>
        <p:txBody>
          <a:bodyPr/>
          <a:lstStyle/>
          <a:p>
            <a:endParaRPr lang="en-IN" dirty="0"/>
          </a:p>
          <a:p>
            <a:r>
              <a:rPr lang="en-IN" dirty="0"/>
              <a:t>The oneM2M  IoT standardized architecture</a:t>
            </a:r>
          </a:p>
          <a:p>
            <a:r>
              <a:rPr lang="en-IN" dirty="0"/>
              <a:t>The IoT World Forum (</a:t>
            </a:r>
            <a:r>
              <a:rPr lang="en-IN" dirty="0" err="1"/>
              <a:t>IoTWF</a:t>
            </a:r>
            <a:r>
              <a:rPr lang="en-IN" dirty="0"/>
              <a:t>)</a:t>
            </a:r>
          </a:p>
        </p:txBody>
      </p:sp>
    </p:spTree>
    <p:extLst>
      <p:ext uri="{BB962C8B-B14F-4D97-AF65-F5344CB8AC3E}">
        <p14:creationId xmlns:p14="http://schemas.microsoft.com/office/powerpoint/2010/main" val="136966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83E13-6B9B-3F63-C9D6-FA6627A97068}"/>
              </a:ext>
            </a:extLst>
          </p:cNvPr>
          <p:cNvSpPr>
            <a:spLocks noGrp="1"/>
          </p:cNvSpPr>
          <p:nvPr>
            <p:ph type="title"/>
          </p:nvPr>
        </p:nvSpPr>
        <p:spPr>
          <a:xfrm>
            <a:off x="562992" y="134307"/>
            <a:ext cx="10515600" cy="735706"/>
          </a:xfrm>
        </p:spPr>
        <p:txBody>
          <a:bodyPr/>
          <a:lstStyle/>
          <a:p>
            <a:r>
              <a:rPr lang="en-IN" dirty="0"/>
              <a:t>The oneM2M Architecture</a:t>
            </a:r>
          </a:p>
        </p:txBody>
      </p:sp>
      <p:pic>
        <p:nvPicPr>
          <p:cNvPr id="5" name="Content Placeholder 4">
            <a:extLst>
              <a:ext uri="{FF2B5EF4-FFF2-40B4-BE49-F238E27FC236}">
                <a16:creationId xmlns:a16="http://schemas.microsoft.com/office/drawing/2014/main" id="{E758B6BA-5CCA-762C-5F6D-251FCBD191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2992" y="1056443"/>
            <a:ext cx="10898080" cy="5397623"/>
          </a:xfrm>
        </p:spPr>
      </p:pic>
    </p:spTree>
    <p:extLst>
      <p:ext uri="{BB962C8B-B14F-4D97-AF65-F5344CB8AC3E}">
        <p14:creationId xmlns:p14="http://schemas.microsoft.com/office/powerpoint/2010/main" val="2230191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AE3E9-2C4E-EF04-9B5D-5A3744479D7E}"/>
              </a:ext>
            </a:extLst>
          </p:cNvPr>
          <p:cNvSpPr>
            <a:spLocks noGrp="1"/>
          </p:cNvSpPr>
          <p:nvPr>
            <p:ph type="title"/>
          </p:nvPr>
        </p:nvSpPr>
        <p:spPr>
          <a:xfrm>
            <a:off x="545237" y="98795"/>
            <a:ext cx="10515600" cy="913259"/>
          </a:xfrm>
        </p:spPr>
        <p:txBody>
          <a:bodyPr/>
          <a:lstStyle/>
          <a:p>
            <a:r>
              <a:rPr lang="en-IN" dirty="0"/>
              <a:t>The IoT World Forum (</a:t>
            </a:r>
            <a:r>
              <a:rPr lang="en-IN" dirty="0" err="1"/>
              <a:t>IoTWF</a:t>
            </a:r>
            <a:r>
              <a:rPr lang="en-IN" dirty="0"/>
              <a:t>)</a:t>
            </a:r>
          </a:p>
        </p:txBody>
      </p:sp>
      <p:pic>
        <p:nvPicPr>
          <p:cNvPr id="5" name="Content Placeholder 4">
            <a:extLst>
              <a:ext uri="{FF2B5EF4-FFF2-40B4-BE49-F238E27FC236}">
                <a16:creationId xmlns:a16="http://schemas.microsoft.com/office/drawing/2014/main" id="{EC42975A-F0E4-5549-ED3A-C602BC4953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1235" y="1012054"/>
            <a:ext cx="10515600" cy="5601809"/>
          </a:xfrm>
        </p:spPr>
      </p:pic>
    </p:spTree>
    <p:extLst>
      <p:ext uri="{BB962C8B-B14F-4D97-AF65-F5344CB8AC3E}">
        <p14:creationId xmlns:p14="http://schemas.microsoft.com/office/powerpoint/2010/main" val="39460474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C90E4-DB1E-06EE-BD97-871517637E27}"/>
              </a:ext>
            </a:extLst>
          </p:cNvPr>
          <p:cNvSpPr>
            <a:spLocks noGrp="1"/>
          </p:cNvSpPr>
          <p:nvPr>
            <p:ph type="title"/>
          </p:nvPr>
        </p:nvSpPr>
        <p:spPr>
          <a:xfrm>
            <a:off x="838200" y="365126"/>
            <a:ext cx="10515600" cy="682440"/>
          </a:xfrm>
        </p:spPr>
        <p:txBody>
          <a:bodyPr>
            <a:normAutofit fontScale="90000"/>
          </a:bodyPr>
          <a:lstStyle/>
          <a:p>
            <a:r>
              <a:rPr lang="en-US" dirty="0" err="1"/>
              <a:t>Contd</a:t>
            </a:r>
            <a:r>
              <a:rPr lang="en-US" dirty="0"/>
              <a:t>…</a:t>
            </a:r>
            <a:endParaRPr lang="en-IN" dirty="0"/>
          </a:p>
        </p:txBody>
      </p:sp>
      <p:pic>
        <p:nvPicPr>
          <p:cNvPr id="5" name="Content Placeholder 4">
            <a:extLst>
              <a:ext uri="{FF2B5EF4-FFF2-40B4-BE49-F238E27FC236}">
                <a16:creationId xmlns:a16="http://schemas.microsoft.com/office/drawing/2014/main" id="{A7850D96-3542-186D-5ABC-5F996319FA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2359" y="2006353"/>
            <a:ext cx="5015883" cy="3764132"/>
          </a:xfrm>
        </p:spPr>
      </p:pic>
      <p:pic>
        <p:nvPicPr>
          <p:cNvPr id="7" name="Picture 6">
            <a:extLst>
              <a:ext uri="{FF2B5EF4-FFF2-40B4-BE49-F238E27FC236}">
                <a16:creationId xmlns:a16="http://schemas.microsoft.com/office/drawing/2014/main" id="{58ECD512-3368-2C51-0CAA-888A483CD2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2641" y="1899821"/>
            <a:ext cx="5015883" cy="3764132"/>
          </a:xfrm>
          <a:prstGeom prst="rect">
            <a:avLst/>
          </a:prstGeom>
        </p:spPr>
      </p:pic>
    </p:spTree>
    <p:extLst>
      <p:ext uri="{BB962C8B-B14F-4D97-AF65-F5344CB8AC3E}">
        <p14:creationId xmlns:p14="http://schemas.microsoft.com/office/powerpoint/2010/main" val="1158844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7531D-5A31-243B-EA07-1D86A8BF706C}"/>
              </a:ext>
            </a:extLst>
          </p:cNvPr>
          <p:cNvSpPr>
            <a:spLocks noGrp="1"/>
          </p:cNvSpPr>
          <p:nvPr>
            <p:ph type="title"/>
          </p:nvPr>
        </p:nvSpPr>
        <p:spPr>
          <a:xfrm>
            <a:off x="838200" y="365126"/>
            <a:ext cx="10515600" cy="948770"/>
          </a:xfrm>
        </p:spPr>
        <p:txBody>
          <a:bodyPr/>
          <a:lstStyle/>
          <a:p>
            <a:r>
              <a:rPr lang="en-US" dirty="0" err="1"/>
              <a:t>Contd</a:t>
            </a:r>
            <a:r>
              <a:rPr lang="en-US" dirty="0"/>
              <a:t>…</a:t>
            </a:r>
            <a:endParaRPr lang="en-IN" dirty="0"/>
          </a:p>
        </p:txBody>
      </p:sp>
      <p:graphicFrame>
        <p:nvGraphicFramePr>
          <p:cNvPr id="4" name="Table 4">
            <a:extLst>
              <a:ext uri="{FF2B5EF4-FFF2-40B4-BE49-F238E27FC236}">
                <a16:creationId xmlns:a16="http://schemas.microsoft.com/office/drawing/2014/main" id="{70F3B3FA-0B90-2D24-7A9A-2E5F76B59A0B}"/>
              </a:ext>
            </a:extLst>
          </p:cNvPr>
          <p:cNvGraphicFramePr>
            <a:graphicFrameLocks noGrp="1"/>
          </p:cNvGraphicFramePr>
          <p:nvPr>
            <p:ph idx="1"/>
            <p:extLst>
              <p:ext uri="{D42A27DB-BD31-4B8C-83A1-F6EECF244321}">
                <p14:modId xmlns:p14="http://schemas.microsoft.com/office/powerpoint/2010/main" val="1939835573"/>
              </p:ext>
            </p:extLst>
          </p:nvPr>
        </p:nvGraphicFramePr>
        <p:xfrm>
          <a:off x="838200" y="1825625"/>
          <a:ext cx="10515600" cy="3754120"/>
        </p:xfrm>
        <a:graphic>
          <a:graphicData uri="http://schemas.openxmlformats.org/drawingml/2006/table">
            <a:tbl>
              <a:tblPr firstRow="1" bandRow="1">
                <a:tableStyleId>{5C22544A-7EE6-4342-B048-85BDC9FD1C3A}</a:tableStyleId>
              </a:tblPr>
              <a:tblGrid>
                <a:gridCol w="3334305">
                  <a:extLst>
                    <a:ext uri="{9D8B030D-6E8A-4147-A177-3AD203B41FA5}">
                      <a16:colId xmlns:a16="http://schemas.microsoft.com/office/drawing/2014/main" val="3559346552"/>
                    </a:ext>
                  </a:extLst>
                </a:gridCol>
                <a:gridCol w="7181295">
                  <a:extLst>
                    <a:ext uri="{9D8B030D-6E8A-4147-A177-3AD203B41FA5}">
                      <a16:colId xmlns:a16="http://schemas.microsoft.com/office/drawing/2014/main" val="2356988725"/>
                    </a:ext>
                  </a:extLst>
                </a:gridCol>
              </a:tblGrid>
              <a:tr h="370840">
                <a:tc>
                  <a:txBody>
                    <a:bodyPr/>
                    <a:lstStyle/>
                    <a:p>
                      <a:r>
                        <a:rPr lang="en-US" dirty="0"/>
                        <a:t>IoT Reference Model Layer</a:t>
                      </a:r>
                      <a:endParaRPr lang="en-IN" dirty="0"/>
                    </a:p>
                  </a:txBody>
                  <a:tcPr/>
                </a:tc>
                <a:tc>
                  <a:txBody>
                    <a:bodyPr/>
                    <a:lstStyle/>
                    <a:p>
                      <a:r>
                        <a:rPr lang="en-US" dirty="0"/>
                        <a:t>Functions</a:t>
                      </a:r>
                      <a:endParaRPr lang="en-IN" dirty="0"/>
                    </a:p>
                  </a:txBody>
                  <a:tcPr/>
                </a:tc>
                <a:extLst>
                  <a:ext uri="{0D108BD9-81ED-4DB2-BD59-A6C34878D82A}">
                    <a16:rowId xmlns:a16="http://schemas.microsoft.com/office/drawing/2014/main" val="841710341"/>
                  </a:ext>
                </a:extLst>
              </a:tr>
              <a:tr h="370840">
                <a:tc>
                  <a:txBody>
                    <a:bodyPr/>
                    <a:lstStyle/>
                    <a:p>
                      <a:r>
                        <a:rPr lang="en-US" dirty="0"/>
                        <a:t>Layer 4: Data accumulation layer </a:t>
                      </a:r>
                      <a:endParaRPr lang="en-IN" dirty="0"/>
                    </a:p>
                  </a:txBody>
                  <a:tcPr/>
                </a:tc>
                <a:tc>
                  <a:txBody>
                    <a:bodyPr/>
                    <a:lstStyle/>
                    <a:p>
                      <a:r>
                        <a:rPr lang="en-US" dirty="0"/>
                        <a:t>Captures data and stores it so that it is usable by applications when necessary. Converts event-based data to query based processing.</a:t>
                      </a:r>
                      <a:endParaRPr lang="en-IN" dirty="0"/>
                    </a:p>
                  </a:txBody>
                  <a:tcPr/>
                </a:tc>
                <a:extLst>
                  <a:ext uri="{0D108BD9-81ED-4DB2-BD59-A6C34878D82A}">
                    <a16:rowId xmlns:a16="http://schemas.microsoft.com/office/drawing/2014/main" val="1233637983"/>
                  </a:ext>
                </a:extLst>
              </a:tr>
              <a:tr h="370840">
                <a:tc>
                  <a:txBody>
                    <a:bodyPr/>
                    <a:lstStyle/>
                    <a:p>
                      <a:r>
                        <a:rPr lang="en-US" dirty="0"/>
                        <a:t>Layer 5: Data abstraction layer</a:t>
                      </a:r>
                      <a:endParaRPr lang="en-IN" dirty="0"/>
                    </a:p>
                  </a:txBody>
                  <a:tcPr/>
                </a:tc>
                <a:tc>
                  <a:txBody>
                    <a:bodyPr/>
                    <a:lstStyle/>
                    <a:p>
                      <a:r>
                        <a:rPr lang="en-US" dirty="0"/>
                        <a:t>Reconciles multiple data formats and ensures consistent semantics from various sources. Confirms that the data set is complete and consolidates data into one place or multiple data stores using virtualization.</a:t>
                      </a:r>
                    </a:p>
                  </a:txBody>
                  <a:tcPr/>
                </a:tc>
                <a:extLst>
                  <a:ext uri="{0D108BD9-81ED-4DB2-BD59-A6C34878D82A}">
                    <a16:rowId xmlns:a16="http://schemas.microsoft.com/office/drawing/2014/main" val="3573796271"/>
                  </a:ext>
                </a:extLst>
              </a:tr>
              <a:tr h="370840">
                <a:tc>
                  <a:txBody>
                    <a:bodyPr/>
                    <a:lstStyle/>
                    <a:p>
                      <a:r>
                        <a:rPr lang="en-US" dirty="0"/>
                        <a:t>Layer 6: Application layer</a:t>
                      </a:r>
                      <a:endParaRPr lang="en-IN" dirty="0"/>
                    </a:p>
                  </a:txBody>
                  <a:tcPr/>
                </a:tc>
                <a:tc>
                  <a:txBody>
                    <a:bodyPr/>
                    <a:lstStyle/>
                    <a:p>
                      <a:r>
                        <a:rPr lang="en-US" dirty="0"/>
                        <a:t>Interprets data using s/w applications. Applications may monitor, control, and provide reports based on the analysis of the data.</a:t>
                      </a:r>
                      <a:endParaRPr lang="en-IN" dirty="0"/>
                    </a:p>
                  </a:txBody>
                  <a:tcPr/>
                </a:tc>
                <a:extLst>
                  <a:ext uri="{0D108BD9-81ED-4DB2-BD59-A6C34878D82A}">
                    <a16:rowId xmlns:a16="http://schemas.microsoft.com/office/drawing/2014/main" val="1652234056"/>
                  </a:ext>
                </a:extLst>
              </a:tr>
              <a:tr h="370840">
                <a:tc>
                  <a:txBody>
                    <a:bodyPr/>
                    <a:lstStyle/>
                    <a:p>
                      <a:r>
                        <a:rPr lang="en-US" dirty="0"/>
                        <a:t>Layer 7: Collaboration and process layer</a:t>
                      </a:r>
                      <a:endParaRPr lang="en-IN" dirty="0"/>
                    </a:p>
                  </a:txBody>
                  <a:tcPr/>
                </a:tc>
                <a:tc>
                  <a:txBody>
                    <a:bodyPr/>
                    <a:lstStyle/>
                    <a:p>
                      <a:r>
                        <a:rPr lang="en-US" dirty="0"/>
                        <a:t>Consumes and shares the application information. Collaborating on and communicating IoT information often requires multiple steps, and it is what makes IoT useful. This layer can change business process and delivers the benefits of IoT.</a:t>
                      </a:r>
                      <a:endParaRPr lang="en-IN" dirty="0"/>
                    </a:p>
                  </a:txBody>
                  <a:tcPr/>
                </a:tc>
                <a:extLst>
                  <a:ext uri="{0D108BD9-81ED-4DB2-BD59-A6C34878D82A}">
                    <a16:rowId xmlns:a16="http://schemas.microsoft.com/office/drawing/2014/main" val="342789431"/>
                  </a:ext>
                </a:extLst>
              </a:tr>
            </a:tbl>
          </a:graphicData>
        </a:graphic>
      </p:graphicFrame>
    </p:spTree>
    <p:extLst>
      <p:ext uri="{BB962C8B-B14F-4D97-AF65-F5344CB8AC3E}">
        <p14:creationId xmlns:p14="http://schemas.microsoft.com/office/powerpoint/2010/main" val="3617361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3A190-4EF0-4B70-3155-2FAECC657EED}"/>
              </a:ext>
            </a:extLst>
          </p:cNvPr>
          <p:cNvSpPr>
            <a:spLocks noGrp="1"/>
          </p:cNvSpPr>
          <p:nvPr>
            <p:ph type="title"/>
          </p:nvPr>
        </p:nvSpPr>
        <p:spPr/>
        <p:txBody>
          <a:bodyPr/>
          <a:lstStyle/>
          <a:p>
            <a:r>
              <a:rPr lang="en-US" dirty="0"/>
              <a:t>Outline</a:t>
            </a:r>
            <a:endParaRPr lang="en-IN" dirty="0"/>
          </a:p>
        </p:txBody>
      </p:sp>
      <p:sp>
        <p:nvSpPr>
          <p:cNvPr id="3" name="Content Placeholder 2">
            <a:extLst>
              <a:ext uri="{FF2B5EF4-FFF2-40B4-BE49-F238E27FC236}">
                <a16:creationId xmlns:a16="http://schemas.microsoft.com/office/drawing/2014/main" id="{D39050AB-7833-570F-C00A-4892176F1CD5}"/>
              </a:ext>
            </a:extLst>
          </p:cNvPr>
          <p:cNvSpPr>
            <a:spLocks noGrp="1"/>
          </p:cNvSpPr>
          <p:nvPr>
            <p:ph idx="1"/>
          </p:nvPr>
        </p:nvSpPr>
        <p:spPr/>
        <p:txBody>
          <a:bodyPr/>
          <a:lstStyle/>
          <a:p>
            <a:r>
              <a:rPr lang="en-US" dirty="0"/>
              <a:t>Evolution of IoT</a:t>
            </a:r>
            <a:endParaRPr lang="en-IN" dirty="0"/>
          </a:p>
          <a:p>
            <a:r>
              <a:rPr lang="en-IN" dirty="0"/>
              <a:t>IoT Architecture and Design</a:t>
            </a:r>
          </a:p>
          <a:p>
            <a:r>
              <a:rPr lang="en-IN" dirty="0"/>
              <a:t>Smart Objects: The “Things” in IoT</a:t>
            </a:r>
          </a:p>
          <a:p>
            <a:r>
              <a:rPr lang="en-IN" dirty="0"/>
              <a:t>Connecting Smart objects</a:t>
            </a:r>
          </a:p>
        </p:txBody>
      </p:sp>
    </p:spTree>
    <p:extLst>
      <p:ext uri="{BB962C8B-B14F-4D97-AF65-F5344CB8AC3E}">
        <p14:creationId xmlns:p14="http://schemas.microsoft.com/office/powerpoint/2010/main" val="15645661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B0EF2-BAA9-B2AE-4939-C6EDE52D2DB7}"/>
              </a:ext>
            </a:extLst>
          </p:cNvPr>
          <p:cNvSpPr>
            <a:spLocks noGrp="1"/>
          </p:cNvSpPr>
          <p:nvPr>
            <p:ph type="title"/>
          </p:nvPr>
        </p:nvSpPr>
        <p:spPr>
          <a:xfrm>
            <a:off x="838200" y="365125"/>
            <a:ext cx="10515600" cy="540397"/>
          </a:xfrm>
        </p:spPr>
        <p:txBody>
          <a:bodyPr>
            <a:normAutofit fontScale="90000"/>
          </a:bodyPr>
          <a:lstStyle/>
          <a:p>
            <a:r>
              <a:rPr lang="en-US" dirty="0"/>
              <a:t>Benefits of </a:t>
            </a:r>
            <a:r>
              <a:rPr lang="en-US" dirty="0" err="1"/>
              <a:t>IoTWF</a:t>
            </a:r>
            <a:r>
              <a:rPr lang="en-US" dirty="0"/>
              <a:t> Model</a:t>
            </a:r>
            <a:endParaRPr lang="en-IN" dirty="0"/>
          </a:p>
        </p:txBody>
      </p:sp>
      <p:sp>
        <p:nvSpPr>
          <p:cNvPr id="3" name="Content Placeholder 2">
            <a:extLst>
              <a:ext uri="{FF2B5EF4-FFF2-40B4-BE49-F238E27FC236}">
                <a16:creationId xmlns:a16="http://schemas.microsoft.com/office/drawing/2014/main" id="{90F25AC2-3602-3A91-027E-09FE0DABB897}"/>
              </a:ext>
            </a:extLst>
          </p:cNvPr>
          <p:cNvSpPr>
            <a:spLocks noGrp="1"/>
          </p:cNvSpPr>
          <p:nvPr>
            <p:ph idx="1"/>
          </p:nvPr>
        </p:nvSpPr>
        <p:spPr>
          <a:xfrm>
            <a:off x="838200" y="1606858"/>
            <a:ext cx="10515600" cy="4570105"/>
          </a:xfrm>
        </p:spPr>
        <p:txBody>
          <a:bodyPr/>
          <a:lstStyle/>
          <a:p>
            <a:pPr algn="just"/>
            <a:r>
              <a:rPr lang="en-US" dirty="0"/>
              <a:t>Decompose the IoT problem into smaller parts.</a:t>
            </a:r>
          </a:p>
          <a:p>
            <a:pPr algn="just"/>
            <a:r>
              <a:rPr lang="en-US" dirty="0"/>
              <a:t>Identify different technologies at each layer and how they relate to one another</a:t>
            </a:r>
          </a:p>
          <a:p>
            <a:pPr algn="just"/>
            <a:r>
              <a:rPr lang="en-US" dirty="0"/>
              <a:t>Define a system in which different parts can be provided by different vendors.</a:t>
            </a:r>
          </a:p>
          <a:p>
            <a:pPr algn="just"/>
            <a:r>
              <a:rPr lang="en-US" dirty="0"/>
              <a:t>Have a process of defining interfaces that leads to interoperability.</a:t>
            </a:r>
          </a:p>
          <a:p>
            <a:pPr algn="just"/>
            <a:r>
              <a:rPr lang="en-US" dirty="0"/>
              <a:t>Define a tiered security model that is enforced at the transition points between levels.</a:t>
            </a:r>
            <a:endParaRPr lang="en-IN" dirty="0"/>
          </a:p>
        </p:txBody>
      </p:sp>
    </p:spTree>
    <p:extLst>
      <p:ext uri="{BB962C8B-B14F-4D97-AF65-F5344CB8AC3E}">
        <p14:creationId xmlns:p14="http://schemas.microsoft.com/office/powerpoint/2010/main" val="2309513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B03ED-BDEA-EC9C-93FE-C788D3C5F228}"/>
              </a:ext>
            </a:extLst>
          </p:cNvPr>
          <p:cNvSpPr>
            <a:spLocks noGrp="1"/>
          </p:cNvSpPr>
          <p:nvPr>
            <p:ph type="title"/>
          </p:nvPr>
        </p:nvSpPr>
        <p:spPr>
          <a:xfrm>
            <a:off x="115410" y="152061"/>
            <a:ext cx="11975976" cy="1325563"/>
          </a:xfrm>
        </p:spPr>
        <p:txBody>
          <a:bodyPr/>
          <a:lstStyle/>
          <a:p>
            <a:r>
              <a:rPr lang="en-US" dirty="0"/>
              <a:t>IT and OT Responsibilities in the IoT Reference Model</a:t>
            </a:r>
            <a:endParaRPr lang="en-IN" dirty="0"/>
          </a:p>
        </p:txBody>
      </p:sp>
      <p:pic>
        <p:nvPicPr>
          <p:cNvPr id="5" name="Content Placeholder 4">
            <a:extLst>
              <a:ext uri="{FF2B5EF4-FFF2-40B4-BE49-F238E27FC236}">
                <a16:creationId xmlns:a16="http://schemas.microsoft.com/office/drawing/2014/main" id="{462275D6-BA71-EBC1-D07D-1A81E3DE12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5231" y="1308948"/>
            <a:ext cx="7794594" cy="5296038"/>
          </a:xfrm>
        </p:spPr>
      </p:pic>
    </p:spTree>
    <p:extLst>
      <p:ext uri="{BB962C8B-B14F-4D97-AF65-F5344CB8AC3E}">
        <p14:creationId xmlns:p14="http://schemas.microsoft.com/office/powerpoint/2010/main" val="23520521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1A85A-079D-F9A6-D3EE-4011E3DC9438}"/>
              </a:ext>
            </a:extLst>
          </p:cNvPr>
          <p:cNvSpPr>
            <a:spLocks noGrp="1"/>
          </p:cNvSpPr>
          <p:nvPr>
            <p:ph type="title"/>
          </p:nvPr>
        </p:nvSpPr>
        <p:spPr>
          <a:xfrm>
            <a:off x="678402" y="134307"/>
            <a:ext cx="10515600" cy="877748"/>
          </a:xfrm>
        </p:spPr>
        <p:txBody>
          <a:bodyPr/>
          <a:lstStyle/>
          <a:p>
            <a:r>
              <a:rPr lang="en-US" dirty="0"/>
              <a:t>Additional IoT Reference Models</a:t>
            </a:r>
            <a:endParaRPr lang="en-IN" dirty="0"/>
          </a:p>
        </p:txBody>
      </p:sp>
      <p:graphicFrame>
        <p:nvGraphicFramePr>
          <p:cNvPr id="4" name="Table 4">
            <a:extLst>
              <a:ext uri="{FF2B5EF4-FFF2-40B4-BE49-F238E27FC236}">
                <a16:creationId xmlns:a16="http://schemas.microsoft.com/office/drawing/2014/main" id="{73F37DC1-D943-87D4-9FAB-BAD4AED1F0F7}"/>
              </a:ext>
            </a:extLst>
          </p:cNvPr>
          <p:cNvGraphicFramePr>
            <a:graphicFrameLocks noGrp="1"/>
          </p:cNvGraphicFramePr>
          <p:nvPr>
            <p:ph idx="1"/>
            <p:extLst>
              <p:ext uri="{D42A27DB-BD31-4B8C-83A1-F6EECF244321}">
                <p14:modId xmlns:p14="http://schemas.microsoft.com/office/powerpoint/2010/main" val="2192780027"/>
              </p:ext>
            </p:extLst>
          </p:nvPr>
        </p:nvGraphicFramePr>
        <p:xfrm>
          <a:off x="802319" y="1852258"/>
          <a:ext cx="10587361" cy="3662680"/>
        </p:xfrm>
        <a:graphic>
          <a:graphicData uri="http://schemas.openxmlformats.org/drawingml/2006/table">
            <a:tbl>
              <a:tblPr firstRow="1" bandRow="1">
                <a:tableStyleId>{5C22544A-7EE6-4342-B048-85BDC9FD1C3A}</a:tableStyleId>
              </a:tblPr>
              <a:tblGrid>
                <a:gridCol w="3312368">
                  <a:extLst>
                    <a:ext uri="{9D8B030D-6E8A-4147-A177-3AD203B41FA5}">
                      <a16:colId xmlns:a16="http://schemas.microsoft.com/office/drawing/2014/main" val="2796480107"/>
                    </a:ext>
                  </a:extLst>
                </a:gridCol>
                <a:gridCol w="7274993">
                  <a:extLst>
                    <a:ext uri="{9D8B030D-6E8A-4147-A177-3AD203B41FA5}">
                      <a16:colId xmlns:a16="http://schemas.microsoft.com/office/drawing/2014/main" val="897861499"/>
                    </a:ext>
                  </a:extLst>
                </a:gridCol>
              </a:tblGrid>
              <a:tr h="370840">
                <a:tc>
                  <a:txBody>
                    <a:bodyPr/>
                    <a:lstStyle/>
                    <a:p>
                      <a:r>
                        <a:rPr lang="en-US" dirty="0"/>
                        <a:t>IoT Reference Model</a:t>
                      </a:r>
                      <a:endParaRPr lang="en-IN" dirty="0"/>
                    </a:p>
                  </a:txBody>
                  <a:tcPr/>
                </a:tc>
                <a:tc>
                  <a:txBody>
                    <a:bodyPr/>
                    <a:lstStyle/>
                    <a:p>
                      <a:r>
                        <a:rPr lang="en-US" dirty="0"/>
                        <a:t>Description</a:t>
                      </a:r>
                      <a:endParaRPr lang="en-IN" dirty="0"/>
                    </a:p>
                  </a:txBody>
                  <a:tcPr/>
                </a:tc>
                <a:extLst>
                  <a:ext uri="{0D108BD9-81ED-4DB2-BD59-A6C34878D82A}">
                    <a16:rowId xmlns:a16="http://schemas.microsoft.com/office/drawing/2014/main" val="524230646"/>
                  </a:ext>
                </a:extLst>
              </a:tr>
              <a:tr h="370840">
                <a:tc>
                  <a:txBody>
                    <a:bodyPr/>
                    <a:lstStyle/>
                    <a:p>
                      <a:r>
                        <a:rPr lang="en-US" dirty="0"/>
                        <a:t>Purdue model of control hierarchy</a:t>
                      </a:r>
                      <a:endParaRPr lang="en-IN" dirty="0"/>
                    </a:p>
                  </a:txBody>
                  <a:tcPr/>
                </a:tc>
                <a:tc>
                  <a:txBody>
                    <a:bodyPr/>
                    <a:lstStyle/>
                    <a:p>
                      <a:r>
                        <a:rPr lang="en-US" dirty="0"/>
                        <a:t>It segments devices and equipment into hierarchical levels and functions. It is used as a base for many IoT-related models and standards across industry.</a:t>
                      </a:r>
                      <a:endParaRPr lang="en-IN" dirty="0"/>
                    </a:p>
                  </a:txBody>
                  <a:tcPr/>
                </a:tc>
                <a:extLst>
                  <a:ext uri="{0D108BD9-81ED-4DB2-BD59-A6C34878D82A}">
                    <a16:rowId xmlns:a16="http://schemas.microsoft.com/office/drawing/2014/main" val="2108555339"/>
                  </a:ext>
                </a:extLst>
              </a:tr>
              <a:tr h="370840">
                <a:tc>
                  <a:txBody>
                    <a:bodyPr/>
                    <a:lstStyle/>
                    <a:p>
                      <a:r>
                        <a:rPr lang="en-US" dirty="0"/>
                        <a:t>Industrial Internet Reference Architecture (IIRA) by industrial internet consortium</a:t>
                      </a:r>
                      <a:endParaRPr lang="en-IN" dirty="0"/>
                    </a:p>
                  </a:txBody>
                  <a:tcPr/>
                </a:tc>
                <a:tc>
                  <a:txBody>
                    <a:bodyPr/>
                    <a:lstStyle/>
                    <a:p>
                      <a:r>
                        <a:rPr lang="en-US" dirty="0"/>
                        <a:t>It is a standards-based open architecture for Industrial Internet Systems (IIS). It distills and abstracts common characteristics, features, and patterns from use cases well understood at this time, predominantly those that have been defined in the IIC.</a:t>
                      </a:r>
                      <a:endParaRPr lang="en-IN" dirty="0"/>
                    </a:p>
                  </a:txBody>
                  <a:tcPr/>
                </a:tc>
                <a:extLst>
                  <a:ext uri="{0D108BD9-81ED-4DB2-BD59-A6C34878D82A}">
                    <a16:rowId xmlns:a16="http://schemas.microsoft.com/office/drawing/2014/main" val="584793751"/>
                  </a:ext>
                </a:extLst>
              </a:tr>
              <a:tr h="370840">
                <a:tc>
                  <a:txBody>
                    <a:bodyPr/>
                    <a:lstStyle/>
                    <a:p>
                      <a:r>
                        <a:rPr lang="en-US" dirty="0"/>
                        <a:t>Internet of Things Architecture (IoT-A)</a:t>
                      </a:r>
                      <a:endParaRPr lang="en-IN" dirty="0"/>
                    </a:p>
                  </a:txBody>
                  <a:tcPr/>
                </a:tc>
                <a:tc>
                  <a:txBody>
                    <a:bodyPr/>
                    <a:lstStyle/>
                    <a:p>
                      <a:r>
                        <a:rPr lang="en-US" dirty="0"/>
                        <a:t>It is defined as an initial set of key building blocks that are foundational in fostering the emerging IoT. Using an experimental paradigm, IoT-A combined top-down reasoning about architectural principles and design guidelines with simulation and prototyping in exploring the technical consequences of architectural design choices. </a:t>
                      </a:r>
                      <a:endParaRPr lang="en-IN" dirty="0"/>
                    </a:p>
                  </a:txBody>
                  <a:tcPr/>
                </a:tc>
                <a:extLst>
                  <a:ext uri="{0D108BD9-81ED-4DB2-BD59-A6C34878D82A}">
                    <a16:rowId xmlns:a16="http://schemas.microsoft.com/office/drawing/2014/main" val="10664014"/>
                  </a:ext>
                </a:extLst>
              </a:tr>
            </a:tbl>
          </a:graphicData>
        </a:graphic>
      </p:graphicFrame>
    </p:spTree>
    <p:extLst>
      <p:ext uri="{BB962C8B-B14F-4D97-AF65-F5344CB8AC3E}">
        <p14:creationId xmlns:p14="http://schemas.microsoft.com/office/powerpoint/2010/main" val="12433042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8E03A-53E5-8019-6A18-277CC738640C}"/>
              </a:ext>
            </a:extLst>
          </p:cNvPr>
          <p:cNvSpPr>
            <a:spLocks noGrp="1"/>
          </p:cNvSpPr>
          <p:nvPr>
            <p:ph type="title"/>
          </p:nvPr>
        </p:nvSpPr>
        <p:spPr>
          <a:xfrm>
            <a:off x="616258" y="125429"/>
            <a:ext cx="10515600" cy="1010914"/>
          </a:xfrm>
        </p:spPr>
        <p:txBody>
          <a:bodyPr/>
          <a:lstStyle/>
          <a:p>
            <a:r>
              <a:rPr lang="en-US" dirty="0"/>
              <a:t>A Simplified IoT Architecture</a:t>
            </a:r>
            <a:endParaRPr lang="en-IN" dirty="0"/>
          </a:p>
        </p:txBody>
      </p:sp>
      <p:pic>
        <p:nvPicPr>
          <p:cNvPr id="5" name="Content Placeholder 4">
            <a:extLst>
              <a:ext uri="{FF2B5EF4-FFF2-40B4-BE49-F238E27FC236}">
                <a16:creationId xmlns:a16="http://schemas.microsoft.com/office/drawing/2014/main" id="{2C1D5DB4-D4A5-C628-AEC0-60453E9477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899" y="1476392"/>
            <a:ext cx="5069150" cy="3819138"/>
          </a:xfrm>
        </p:spPr>
      </p:pic>
      <p:pic>
        <p:nvPicPr>
          <p:cNvPr id="7" name="Picture 6">
            <a:extLst>
              <a:ext uri="{FF2B5EF4-FFF2-40B4-BE49-F238E27FC236}">
                <a16:creationId xmlns:a16="http://schemas.microsoft.com/office/drawing/2014/main" id="{9A01DEA1-4C4B-320F-2F35-7C9520E261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2920" y="1562470"/>
            <a:ext cx="7634797" cy="5170101"/>
          </a:xfrm>
          <a:prstGeom prst="rect">
            <a:avLst/>
          </a:prstGeom>
        </p:spPr>
      </p:pic>
    </p:spTree>
    <p:extLst>
      <p:ext uri="{BB962C8B-B14F-4D97-AF65-F5344CB8AC3E}">
        <p14:creationId xmlns:p14="http://schemas.microsoft.com/office/powerpoint/2010/main" val="13330977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C8527-5B5F-243D-5234-B928AAE3E7F3}"/>
              </a:ext>
            </a:extLst>
          </p:cNvPr>
          <p:cNvSpPr>
            <a:spLocks noGrp="1"/>
          </p:cNvSpPr>
          <p:nvPr>
            <p:ph type="title"/>
          </p:nvPr>
        </p:nvSpPr>
        <p:spPr>
          <a:xfrm>
            <a:off x="838200" y="116550"/>
            <a:ext cx="10515600" cy="877749"/>
          </a:xfrm>
        </p:spPr>
        <p:txBody>
          <a:bodyPr/>
          <a:lstStyle/>
          <a:p>
            <a:r>
              <a:rPr lang="en-US" dirty="0"/>
              <a:t>The Core IoT Functional Stack</a:t>
            </a:r>
            <a:endParaRPr lang="en-IN" dirty="0"/>
          </a:p>
        </p:txBody>
      </p:sp>
      <p:sp>
        <p:nvSpPr>
          <p:cNvPr id="3" name="Content Placeholder 2">
            <a:extLst>
              <a:ext uri="{FF2B5EF4-FFF2-40B4-BE49-F238E27FC236}">
                <a16:creationId xmlns:a16="http://schemas.microsoft.com/office/drawing/2014/main" id="{31D6CF40-2563-4DD8-6EF1-61AB887C7769}"/>
              </a:ext>
            </a:extLst>
          </p:cNvPr>
          <p:cNvSpPr>
            <a:spLocks noGrp="1"/>
          </p:cNvSpPr>
          <p:nvPr>
            <p:ph idx="1"/>
          </p:nvPr>
        </p:nvSpPr>
        <p:spPr>
          <a:xfrm>
            <a:off x="838200" y="994300"/>
            <a:ext cx="10515600" cy="5747150"/>
          </a:xfrm>
        </p:spPr>
        <p:txBody>
          <a:bodyPr>
            <a:normAutofit/>
          </a:bodyPr>
          <a:lstStyle/>
          <a:p>
            <a:r>
              <a:rPr lang="en-US" dirty="0"/>
              <a:t>“Things layer”-&gt; Physical devices need to fit the constraints of the environment</a:t>
            </a:r>
          </a:p>
          <a:p>
            <a:r>
              <a:rPr lang="en-US" dirty="0"/>
              <a:t>Communication network layer-&gt; When smart objects are not self-contained, they need to communicate with external systems</a:t>
            </a:r>
          </a:p>
          <a:p>
            <a:pPr lvl="2">
              <a:buFont typeface="Wingdings" panose="05000000000000000000" pitchFamily="2" charset="2"/>
              <a:buChar char="Ø"/>
            </a:pPr>
            <a:r>
              <a:rPr lang="en-US" dirty="0"/>
              <a:t>Access network sublayer: uses wireless technologies such as 802.11ah, 802.15.4g, LoRa</a:t>
            </a:r>
          </a:p>
          <a:p>
            <a:pPr lvl="2">
              <a:buFont typeface="Wingdings" panose="05000000000000000000" pitchFamily="2" charset="2"/>
              <a:buChar char="Ø"/>
            </a:pPr>
            <a:r>
              <a:rPr lang="en-US" dirty="0"/>
              <a:t>Gateways and backhaul network sublayer: forward the collected information through a longer-range medium (backhaul)</a:t>
            </a:r>
          </a:p>
          <a:p>
            <a:pPr lvl="2">
              <a:buFont typeface="Wingdings" panose="05000000000000000000" pitchFamily="2" charset="2"/>
              <a:buChar char="Ø"/>
            </a:pPr>
            <a:r>
              <a:rPr lang="en-US" dirty="0"/>
              <a:t>Network transport sublayer: for successful communication network layer and transport layer protocols must be implemented to support variety of devices</a:t>
            </a:r>
          </a:p>
          <a:p>
            <a:pPr lvl="2">
              <a:buFont typeface="Wingdings" panose="05000000000000000000" pitchFamily="2" charset="2"/>
              <a:buChar char="Ø"/>
            </a:pPr>
            <a:r>
              <a:rPr lang="en-US" dirty="0"/>
              <a:t>IoT network management sublayer: Additional protocols to allow headend applications to exchange data with sensors</a:t>
            </a:r>
            <a:endParaRPr lang="en-IN" dirty="0"/>
          </a:p>
          <a:p>
            <a:r>
              <a:rPr lang="en-US" dirty="0"/>
              <a:t>Application and analytics layer-&gt; processing of collected data in order to make intelligent decision based on the information collected to adapt to the change in parameter</a:t>
            </a:r>
          </a:p>
        </p:txBody>
      </p:sp>
    </p:spTree>
    <p:extLst>
      <p:ext uri="{BB962C8B-B14F-4D97-AF65-F5344CB8AC3E}">
        <p14:creationId xmlns:p14="http://schemas.microsoft.com/office/powerpoint/2010/main" val="1358101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C725B-E67B-1317-D087-EB4434FB3B1E}"/>
              </a:ext>
            </a:extLst>
          </p:cNvPr>
          <p:cNvSpPr>
            <a:spLocks noGrp="1"/>
          </p:cNvSpPr>
          <p:nvPr>
            <p:ph type="title"/>
          </p:nvPr>
        </p:nvSpPr>
        <p:spPr>
          <a:xfrm>
            <a:off x="838200" y="214206"/>
            <a:ext cx="10515600" cy="673562"/>
          </a:xfrm>
        </p:spPr>
        <p:txBody>
          <a:bodyPr>
            <a:normAutofit fontScale="90000"/>
          </a:bodyPr>
          <a:lstStyle/>
          <a:p>
            <a:r>
              <a:rPr lang="en-US" dirty="0"/>
              <a:t>Layer 1:Things: Sensors and Actuators layer</a:t>
            </a:r>
            <a:endParaRPr lang="en-IN" dirty="0"/>
          </a:p>
        </p:txBody>
      </p:sp>
      <p:sp>
        <p:nvSpPr>
          <p:cNvPr id="3" name="Content Placeholder 2">
            <a:extLst>
              <a:ext uri="{FF2B5EF4-FFF2-40B4-BE49-F238E27FC236}">
                <a16:creationId xmlns:a16="http://schemas.microsoft.com/office/drawing/2014/main" id="{A40C0A00-E3E1-086C-0DB4-6301EE65A446}"/>
              </a:ext>
            </a:extLst>
          </p:cNvPr>
          <p:cNvSpPr>
            <a:spLocks noGrp="1"/>
          </p:cNvSpPr>
          <p:nvPr>
            <p:ph idx="1"/>
          </p:nvPr>
        </p:nvSpPr>
        <p:spPr>
          <a:xfrm>
            <a:off x="838200" y="1207363"/>
            <a:ext cx="10515600" cy="4969600"/>
          </a:xfrm>
        </p:spPr>
        <p:txBody>
          <a:bodyPr/>
          <a:lstStyle/>
          <a:p>
            <a:pPr marL="0" indent="0">
              <a:buNone/>
            </a:pPr>
            <a:r>
              <a:rPr lang="en-US" dirty="0"/>
              <a:t>Architectural classification of “Things”(smart objects):</a:t>
            </a:r>
          </a:p>
          <a:p>
            <a:pPr>
              <a:buFont typeface="Wingdings" panose="05000000000000000000" pitchFamily="2" charset="2"/>
              <a:buChar char="q"/>
            </a:pPr>
            <a:r>
              <a:rPr lang="en-US" dirty="0"/>
              <a:t> Power-connected</a:t>
            </a:r>
          </a:p>
          <a:p>
            <a:pPr>
              <a:buFont typeface="Wingdings" panose="05000000000000000000" pitchFamily="2" charset="2"/>
              <a:buChar char="q"/>
            </a:pPr>
            <a:r>
              <a:rPr lang="en-US" dirty="0"/>
              <a:t>Mobile or static</a:t>
            </a:r>
          </a:p>
          <a:p>
            <a:pPr>
              <a:buFont typeface="Wingdings" panose="05000000000000000000" pitchFamily="2" charset="2"/>
              <a:buChar char="q"/>
            </a:pPr>
            <a:r>
              <a:rPr lang="en-US" dirty="0"/>
              <a:t>Low or high reporting frequency</a:t>
            </a:r>
          </a:p>
          <a:p>
            <a:pPr>
              <a:buFont typeface="Wingdings" panose="05000000000000000000" pitchFamily="2" charset="2"/>
              <a:buChar char="q"/>
            </a:pPr>
            <a:r>
              <a:rPr lang="en-US" dirty="0"/>
              <a:t>Simple or rich data</a:t>
            </a:r>
          </a:p>
          <a:p>
            <a:pPr>
              <a:buFont typeface="Wingdings" panose="05000000000000000000" pitchFamily="2" charset="2"/>
              <a:buChar char="q"/>
            </a:pPr>
            <a:r>
              <a:rPr lang="en-US" dirty="0"/>
              <a:t>Report range</a:t>
            </a:r>
          </a:p>
          <a:p>
            <a:pPr>
              <a:buFont typeface="Wingdings" panose="05000000000000000000" pitchFamily="2" charset="2"/>
              <a:buChar char="q"/>
            </a:pPr>
            <a:r>
              <a:rPr lang="en-US" dirty="0"/>
              <a:t>Object density per cell</a:t>
            </a:r>
            <a:endParaRPr lang="en-IN" dirty="0"/>
          </a:p>
        </p:txBody>
      </p:sp>
    </p:spTree>
    <p:extLst>
      <p:ext uri="{BB962C8B-B14F-4D97-AF65-F5344CB8AC3E}">
        <p14:creationId xmlns:p14="http://schemas.microsoft.com/office/powerpoint/2010/main" val="15819377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55BB6-CD7D-699E-52DA-62AB8453C454}"/>
              </a:ext>
            </a:extLst>
          </p:cNvPr>
          <p:cNvSpPr>
            <a:spLocks noGrp="1"/>
          </p:cNvSpPr>
          <p:nvPr>
            <p:ph type="title"/>
          </p:nvPr>
        </p:nvSpPr>
        <p:spPr>
          <a:xfrm>
            <a:off x="598503" y="107673"/>
            <a:ext cx="10515600" cy="966525"/>
          </a:xfrm>
        </p:spPr>
        <p:txBody>
          <a:bodyPr/>
          <a:lstStyle/>
          <a:p>
            <a:r>
              <a:rPr lang="en-US"/>
              <a:t>Example:</a:t>
            </a:r>
            <a:endParaRPr lang="en-IN" dirty="0"/>
          </a:p>
        </p:txBody>
      </p:sp>
      <p:pic>
        <p:nvPicPr>
          <p:cNvPr id="5" name="Content Placeholder 4">
            <a:extLst>
              <a:ext uri="{FF2B5EF4-FFF2-40B4-BE49-F238E27FC236}">
                <a16:creationId xmlns:a16="http://schemas.microsoft.com/office/drawing/2014/main" id="{CF1CC7DB-8351-41DE-B268-1DEA9A4D65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9710" y="1074198"/>
            <a:ext cx="9792070" cy="5601810"/>
          </a:xfrm>
        </p:spPr>
      </p:pic>
    </p:spTree>
    <p:extLst>
      <p:ext uri="{BB962C8B-B14F-4D97-AF65-F5344CB8AC3E}">
        <p14:creationId xmlns:p14="http://schemas.microsoft.com/office/powerpoint/2010/main" val="29538328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F3711-9EE9-0D6A-9387-C3AFAD575158}"/>
              </a:ext>
            </a:extLst>
          </p:cNvPr>
          <p:cNvSpPr>
            <a:spLocks noGrp="1"/>
          </p:cNvSpPr>
          <p:nvPr>
            <p:ph type="title"/>
          </p:nvPr>
        </p:nvSpPr>
        <p:spPr>
          <a:xfrm>
            <a:off x="607381" y="125428"/>
            <a:ext cx="10515600" cy="555609"/>
          </a:xfrm>
        </p:spPr>
        <p:txBody>
          <a:bodyPr>
            <a:normAutofit fontScale="90000"/>
          </a:bodyPr>
          <a:lstStyle/>
          <a:p>
            <a:r>
              <a:rPr lang="en-US" dirty="0"/>
              <a:t>Layer 2: Communication Network Layer</a:t>
            </a:r>
            <a:endParaRPr lang="en-IN" dirty="0"/>
          </a:p>
        </p:txBody>
      </p:sp>
      <p:sp>
        <p:nvSpPr>
          <p:cNvPr id="3" name="Content Placeholder 2">
            <a:extLst>
              <a:ext uri="{FF2B5EF4-FFF2-40B4-BE49-F238E27FC236}">
                <a16:creationId xmlns:a16="http://schemas.microsoft.com/office/drawing/2014/main" id="{FAD2C53A-F3C3-E290-4B4E-ADD27EE70C8E}"/>
              </a:ext>
            </a:extLst>
          </p:cNvPr>
          <p:cNvSpPr>
            <a:spLocks noGrp="1"/>
          </p:cNvSpPr>
          <p:nvPr>
            <p:ph idx="1"/>
          </p:nvPr>
        </p:nvSpPr>
        <p:spPr>
          <a:xfrm>
            <a:off x="838200" y="878889"/>
            <a:ext cx="10515600" cy="5298074"/>
          </a:xfrm>
        </p:spPr>
        <p:txBody>
          <a:bodyPr/>
          <a:lstStyle/>
          <a:p>
            <a:r>
              <a:rPr lang="en-IN" dirty="0"/>
              <a:t>Access network sub layer:</a:t>
            </a:r>
          </a:p>
          <a:p>
            <a:pPr marL="0" indent="0">
              <a:buNone/>
            </a:pPr>
            <a:endParaRPr lang="en-IN" dirty="0"/>
          </a:p>
        </p:txBody>
      </p:sp>
      <p:pic>
        <p:nvPicPr>
          <p:cNvPr id="5" name="Picture 4">
            <a:extLst>
              <a:ext uri="{FF2B5EF4-FFF2-40B4-BE49-F238E27FC236}">
                <a16:creationId xmlns:a16="http://schemas.microsoft.com/office/drawing/2014/main" id="{65AC0BE7-F5C9-69DD-AC03-55FFF3FD41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1146" y="1260628"/>
            <a:ext cx="8762260" cy="5471943"/>
          </a:xfrm>
          <a:prstGeom prst="rect">
            <a:avLst/>
          </a:prstGeom>
        </p:spPr>
      </p:pic>
    </p:spTree>
    <p:extLst>
      <p:ext uri="{BB962C8B-B14F-4D97-AF65-F5344CB8AC3E}">
        <p14:creationId xmlns:p14="http://schemas.microsoft.com/office/powerpoint/2010/main" val="3386004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48511-A22C-99CA-6B28-240B93ADFBA4}"/>
              </a:ext>
            </a:extLst>
          </p:cNvPr>
          <p:cNvSpPr>
            <a:spLocks noGrp="1"/>
          </p:cNvSpPr>
          <p:nvPr>
            <p:ph type="title"/>
          </p:nvPr>
        </p:nvSpPr>
        <p:spPr>
          <a:xfrm>
            <a:off x="838200" y="71022"/>
            <a:ext cx="10515600" cy="610016"/>
          </a:xfrm>
        </p:spPr>
        <p:txBody>
          <a:bodyPr>
            <a:normAutofit fontScale="90000"/>
          </a:bodyPr>
          <a:lstStyle/>
          <a:p>
            <a:r>
              <a:rPr lang="en-IN" dirty="0" err="1"/>
              <a:t>Contd</a:t>
            </a:r>
            <a:r>
              <a:rPr lang="en-IN" dirty="0"/>
              <a:t>…</a:t>
            </a:r>
          </a:p>
        </p:txBody>
      </p:sp>
      <p:sp>
        <p:nvSpPr>
          <p:cNvPr id="3" name="Content Placeholder 2">
            <a:extLst>
              <a:ext uri="{FF2B5EF4-FFF2-40B4-BE49-F238E27FC236}">
                <a16:creationId xmlns:a16="http://schemas.microsoft.com/office/drawing/2014/main" id="{18E6DD33-C4F6-1E19-C5DF-101609C1CA5F}"/>
              </a:ext>
            </a:extLst>
          </p:cNvPr>
          <p:cNvSpPr>
            <a:spLocks noGrp="1"/>
          </p:cNvSpPr>
          <p:nvPr>
            <p:ph idx="1"/>
          </p:nvPr>
        </p:nvSpPr>
        <p:spPr>
          <a:xfrm>
            <a:off x="838200" y="798990"/>
            <a:ext cx="10515600" cy="5377973"/>
          </a:xfrm>
        </p:spPr>
        <p:txBody>
          <a:bodyPr/>
          <a:lstStyle/>
          <a:p>
            <a:r>
              <a:rPr lang="en-IN" dirty="0"/>
              <a:t>Factors: range, throughput, cost</a:t>
            </a:r>
          </a:p>
          <a:p>
            <a:r>
              <a:rPr lang="en-IN" dirty="0"/>
              <a:t>Point-to-point topologies</a:t>
            </a:r>
          </a:p>
          <a:p>
            <a:r>
              <a:rPr lang="en-IN" dirty="0"/>
              <a:t>Point-to-multipoint topologies</a:t>
            </a:r>
          </a:p>
          <a:p>
            <a:pPr marL="0" indent="0">
              <a:buNone/>
            </a:pPr>
            <a:endParaRPr lang="en-IN" dirty="0"/>
          </a:p>
        </p:txBody>
      </p:sp>
      <p:pic>
        <p:nvPicPr>
          <p:cNvPr id="5" name="Picture 4">
            <a:extLst>
              <a:ext uri="{FF2B5EF4-FFF2-40B4-BE49-F238E27FC236}">
                <a16:creationId xmlns:a16="http://schemas.microsoft.com/office/drawing/2014/main" id="{CD5C71B7-DABB-49B4-5121-F3A50B241F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9002" y="2366153"/>
            <a:ext cx="8078680" cy="4491847"/>
          </a:xfrm>
          <a:prstGeom prst="rect">
            <a:avLst/>
          </a:prstGeom>
        </p:spPr>
      </p:pic>
    </p:spTree>
    <p:extLst>
      <p:ext uri="{BB962C8B-B14F-4D97-AF65-F5344CB8AC3E}">
        <p14:creationId xmlns:p14="http://schemas.microsoft.com/office/powerpoint/2010/main" val="7867657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F066F-9066-CC57-9088-61583E8B5F47}"/>
              </a:ext>
            </a:extLst>
          </p:cNvPr>
          <p:cNvSpPr>
            <a:spLocks noGrp="1"/>
          </p:cNvSpPr>
          <p:nvPr>
            <p:ph type="title"/>
          </p:nvPr>
        </p:nvSpPr>
        <p:spPr>
          <a:xfrm>
            <a:off x="838200" y="0"/>
            <a:ext cx="10515600" cy="772358"/>
          </a:xfrm>
        </p:spPr>
        <p:txBody>
          <a:bodyPr>
            <a:normAutofit/>
          </a:bodyPr>
          <a:lstStyle/>
          <a:p>
            <a:r>
              <a:rPr lang="en-IN" dirty="0" err="1"/>
              <a:t>Contd</a:t>
            </a:r>
            <a:r>
              <a:rPr lang="en-IN" dirty="0"/>
              <a:t>…</a:t>
            </a:r>
          </a:p>
        </p:txBody>
      </p:sp>
      <p:sp>
        <p:nvSpPr>
          <p:cNvPr id="3" name="Content Placeholder 2">
            <a:extLst>
              <a:ext uri="{FF2B5EF4-FFF2-40B4-BE49-F238E27FC236}">
                <a16:creationId xmlns:a16="http://schemas.microsoft.com/office/drawing/2014/main" id="{162A26A4-5527-F6B3-ED1B-B9B3981001DA}"/>
              </a:ext>
            </a:extLst>
          </p:cNvPr>
          <p:cNvSpPr>
            <a:spLocks noGrp="1"/>
          </p:cNvSpPr>
          <p:nvPr>
            <p:ph idx="1"/>
          </p:nvPr>
        </p:nvSpPr>
        <p:spPr>
          <a:xfrm>
            <a:off x="838200" y="772358"/>
            <a:ext cx="10515600" cy="5903649"/>
          </a:xfrm>
        </p:spPr>
        <p:txBody>
          <a:bodyPr/>
          <a:lstStyle/>
          <a:p>
            <a:r>
              <a:rPr lang="en-IN" dirty="0"/>
              <a:t>RFD(Reduced-function device)</a:t>
            </a:r>
          </a:p>
          <a:p>
            <a:r>
              <a:rPr lang="en-IN" dirty="0"/>
              <a:t>FFD(Full-function device)-&gt; multiple peer-to-peer connection</a:t>
            </a:r>
          </a:p>
          <a:p>
            <a:pPr marL="0" indent="0">
              <a:buNone/>
            </a:pPr>
            <a:endParaRPr lang="en-IN" dirty="0"/>
          </a:p>
        </p:txBody>
      </p:sp>
      <p:pic>
        <p:nvPicPr>
          <p:cNvPr id="5" name="Picture 4">
            <a:extLst>
              <a:ext uri="{FF2B5EF4-FFF2-40B4-BE49-F238E27FC236}">
                <a16:creationId xmlns:a16="http://schemas.microsoft.com/office/drawing/2014/main" id="{099797B3-4D57-1A5D-339D-6D3F2BFACC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250" y="1953086"/>
            <a:ext cx="5974672" cy="4722921"/>
          </a:xfrm>
          <a:prstGeom prst="rect">
            <a:avLst/>
          </a:prstGeom>
        </p:spPr>
      </p:pic>
      <p:pic>
        <p:nvPicPr>
          <p:cNvPr id="7" name="Picture 6">
            <a:extLst>
              <a:ext uri="{FF2B5EF4-FFF2-40B4-BE49-F238E27FC236}">
                <a16:creationId xmlns:a16="http://schemas.microsoft.com/office/drawing/2014/main" id="{E7EFDB8C-748E-8D11-BC94-EC2FD335FC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5491" y="2042747"/>
            <a:ext cx="5779363" cy="4134216"/>
          </a:xfrm>
          <a:prstGeom prst="rect">
            <a:avLst/>
          </a:prstGeom>
        </p:spPr>
      </p:pic>
    </p:spTree>
    <p:extLst>
      <p:ext uri="{BB962C8B-B14F-4D97-AF65-F5344CB8AC3E}">
        <p14:creationId xmlns:p14="http://schemas.microsoft.com/office/powerpoint/2010/main" val="690455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518E2-933B-D32B-9E16-8DE58953AC50}"/>
              </a:ext>
            </a:extLst>
          </p:cNvPr>
          <p:cNvSpPr>
            <a:spLocks noGrp="1"/>
          </p:cNvSpPr>
          <p:nvPr>
            <p:ph type="title"/>
          </p:nvPr>
        </p:nvSpPr>
        <p:spPr/>
        <p:txBody>
          <a:bodyPr/>
          <a:lstStyle/>
          <a:p>
            <a:r>
              <a:rPr lang="en-IN" dirty="0"/>
              <a:t>Evolution of IoT</a:t>
            </a:r>
          </a:p>
        </p:txBody>
      </p:sp>
      <p:sp>
        <p:nvSpPr>
          <p:cNvPr id="3" name="Content Placeholder 2">
            <a:extLst>
              <a:ext uri="{FF2B5EF4-FFF2-40B4-BE49-F238E27FC236}">
                <a16:creationId xmlns:a16="http://schemas.microsoft.com/office/drawing/2014/main" id="{949B783E-8FAB-5FE2-60B2-7B679C9F60A5}"/>
              </a:ext>
            </a:extLst>
          </p:cNvPr>
          <p:cNvSpPr>
            <a:spLocks noGrp="1"/>
          </p:cNvSpPr>
          <p:nvPr>
            <p:ph idx="1"/>
          </p:nvPr>
        </p:nvSpPr>
        <p:spPr/>
        <p:txBody>
          <a:bodyPr/>
          <a:lstStyle/>
          <a:p>
            <a:r>
              <a:rPr lang="en-IN" dirty="0"/>
              <a:t>What is IoT?</a:t>
            </a:r>
          </a:p>
          <a:p>
            <a:r>
              <a:rPr lang="en-IN" dirty="0"/>
              <a:t>Why IoT is required?</a:t>
            </a:r>
          </a:p>
          <a:p>
            <a:r>
              <a:rPr lang="en-IN" dirty="0"/>
              <a:t>History of IoT</a:t>
            </a:r>
          </a:p>
          <a:p>
            <a:r>
              <a:rPr lang="en-IN" dirty="0"/>
              <a:t>Examples</a:t>
            </a:r>
          </a:p>
          <a:p>
            <a:r>
              <a:rPr lang="en-IN" dirty="0"/>
              <a:t>Convergence of IT and OT</a:t>
            </a:r>
          </a:p>
          <a:p>
            <a:r>
              <a:rPr lang="en-IN" dirty="0"/>
              <a:t>IoT Challenges</a:t>
            </a:r>
          </a:p>
          <a:p>
            <a:endParaRPr lang="en-IN" dirty="0"/>
          </a:p>
        </p:txBody>
      </p:sp>
    </p:spTree>
    <p:extLst>
      <p:ext uri="{BB962C8B-B14F-4D97-AF65-F5344CB8AC3E}">
        <p14:creationId xmlns:p14="http://schemas.microsoft.com/office/powerpoint/2010/main" val="1625789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22494-A6E5-5F9A-EF7E-19ADF7C71463}"/>
              </a:ext>
            </a:extLst>
          </p:cNvPr>
          <p:cNvSpPr>
            <a:spLocks noGrp="1"/>
          </p:cNvSpPr>
          <p:nvPr>
            <p:ph type="title"/>
          </p:nvPr>
        </p:nvSpPr>
        <p:spPr>
          <a:xfrm>
            <a:off x="838200" y="115411"/>
            <a:ext cx="10515600" cy="798990"/>
          </a:xfrm>
        </p:spPr>
        <p:txBody>
          <a:bodyPr>
            <a:normAutofit/>
          </a:bodyPr>
          <a:lstStyle/>
          <a:p>
            <a:r>
              <a:rPr lang="en-IN" dirty="0"/>
              <a:t>Gateways and Backhaul Sublayer</a:t>
            </a:r>
          </a:p>
        </p:txBody>
      </p:sp>
      <p:sp>
        <p:nvSpPr>
          <p:cNvPr id="3" name="Content Placeholder 2">
            <a:extLst>
              <a:ext uri="{FF2B5EF4-FFF2-40B4-BE49-F238E27FC236}">
                <a16:creationId xmlns:a16="http://schemas.microsoft.com/office/drawing/2014/main" id="{68665D92-7F65-E36C-8115-8766DCD38156}"/>
              </a:ext>
            </a:extLst>
          </p:cNvPr>
          <p:cNvSpPr>
            <a:spLocks noGrp="1"/>
          </p:cNvSpPr>
          <p:nvPr>
            <p:ph idx="1"/>
          </p:nvPr>
        </p:nvSpPr>
        <p:spPr>
          <a:xfrm>
            <a:off x="838200" y="1083075"/>
            <a:ext cx="10515600" cy="5397623"/>
          </a:xfrm>
        </p:spPr>
        <p:txBody>
          <a:bodyPr/>
          <a:lstStyle/>
          <a:p>
            <a:r>
              <a:rPr lang="en-IN" dirty="0"/>
              <a:t>WiMAX(802.16)-&gt;50-70km, 70mbps</a:t>
            </a:r>
          </a:p>
          <a:p>
            <a:pPr marL="0" indent="0" algn="ctr">
              <a:buNone/>
            </a:pPr>
            <a:r>
              <a:rPr lang="en-IN" sz="2400" dirty="0"/>
              <a:t>Architectural Considerations for WiMAX and Cellular Technologies</a:t>
            </a:r>
          </a:p>
        </p:txBody>
      </p:sp>
      <p:graphicFrame>
        <p:nvGraphicFramePr>
          <p:cNvPr id="4" name="Table 4">
            <a:extLst>
              <a:ext uri="{FF2B5EF4-FFF2-40B4-BE49-F238E27FC236}">
                <a16:creationId xmlns:a16="http://schemas.microsoft.com/office/drawing/2014/main" id="{A40A88BE-1DE6-31A5-9A2A-F6247E7010CF}"/>
              </a:ext>
            </a:extLst>
          </p:cNvPr>
          <p:cNvGraphicFramePr>
            <a:graphicFrameLocks noGrp="1"/>
          </p:cNvGraphicFramePr>
          <p:nvPr>
            <p:extLst>
              <p:ext uri="{D42A27DB-BD31-4B8C-83A1-F6EECF244321}">
                <p14:modId xmlns:p14="http://schemas.microsoft.com/office/powerpoint/2010/main" val="1188632149"/>
              </p:ext>
            </p:extLst>
          </p:nvPr>
        </p:nvGraphicFramePr>
        <p:xfrm>
          <a:off x="1410563" y="2068989"/>
          <a:ext cx="9127230" cy="4673600"/>
        </p:xfrm>
        <a:graphic>
          <a:graphicData uri="http://schemas.openxmlformats.org/drawingml/2006/table">
            <a:tbl>
              <a:tblPr firstRow="1" bandRow="1">
                <a:tableStyleId>{5C22544A-7EE6-4342-B048-85BDC9FD1C3A}</a:tableStyleId>
              </a:tblPr>
              <a:tblGrid>
                <a:gridCol w="1976816">
                  <a:extLst>
                    <a:ext uri="{9D8B030D-6E8A-4147-A177-3AD203B41FA5}">
                      <a16:colId xmlns:a16="http://schemas.microsoft.com/office/drawing/2014/main" val="3538642952"/>
                    </a:ext>
                  </a:extLst>
                </a:gridCol>
                <a:gridCol w="4108004">
                  <a:extLst>
                    <a:ext uri="{9D8B030D-6E8A-4147-A177-3AD203B41FA5}">
                      <a16:colId xmlns:a16="http://schemas.microsoft.com/office/drawing/2014/main" val="1908407"/>
                    </a:ext>
                  </a:extLst>
                </a:gridCol>
                <a:gridCol w="3042410">
                  <a:extLst>
                    <a:ext uri="{9D8B030D-6E8A-4147-A177-3AD203B41FA5}">
                      <a16:colId xmlns:a16="http://schemas.microsoft.com/office/drawing/2014/main" val="2613735348"/>
                    </a:ext>
                  </a:extLst>
                </a:gridCol>
              </a:tblGrid>
              <a:tr h="370840">
                <a:tc>
                  <a:txBody>
                    <a:bodyPr/>
                    <a:lstStyle/>
                    <a:p>
                      <a:r>
                        <a:rPr lang="en-IN" dirty="0"/>
                        <a:t>Technology</a:t>
                      </a:r>
                    </a:p>
                  </a:txBody>
                  <a:tcPr/>
                </a:tc>
                <a:tc>
                  <a:txBody>
                    <a:bodyPr/>
                    <a:lstStyle/>
                    <a:p>
                      <a:r>
                        <a:rPr lang="en-IN" dirty="0"/>
                        <a:t>Type and Range</a:t>
                      </a:r>
                    </a:p>
                  </a:txBody>
                  <a:tcPr/>
                </a:tc>
                <a:tc>
                  <a:txBody>
                    <a:bodyPr/>
                    <a:lstStyle/>
                    <a:p>
                      <a:r>
                        <a:rPr lang="en-IN" dirty="0"/>
                        <a:t>Architectural Characteristics</a:t>
                      </a:r>
                    </a:p>
                  </a:txBody>
                  <a:tcPr/>
                </a:tc>
                <a:extLst>
                  <a:ext uri="{0D108BD9-81ED-4DB2-BD59-A6C34878D82A}">
                    <a16:rowId xmlns:a16="http://schemas.microsoft.com/office/drawing/2014/main" val="2171610390"/>
                  </a:ext>
                </a:extLst>
              </a:tr>
              <a:tr h="370840">
                <a:tc>
                  <a:txBody>
                    <a:bodyPr/>
                    <a:lstStyle/>
                    <a:p>
                      <a:r>
                        <a:rPr lang="en-IN" dirty="0"/>
                        <a:t>Ethernet</a:t>
                      </a:r>
                    </a:p>
                  </a:txBody>
                  <a:tcPr/>
                </a:tc>
                <a:tc>
                  <a:txBody>
                    <a:bodyPr/>
                    <a:lstStyle/>
                    <a:p>
                      <a:r>
                        <a:rPr lang="en-IN" dirty="0"/>
                        <a:t>Wired, 100m max</a:t>
                      </a:r>
                    </a:p>
                  </a:txBody>
                  <a:tcPr/>
                </a:tc>
                <a:tc>
                  <a:txBody>
                    <a:bodyPr/>
                    <a:lstStyle/>
                    <a:p>
                      <a:r>
                        <a:rPr lang="en-IN" dirty="0"/>
                        <a:t>Cable/sensor, link is reliable</a:t>
                      </a:r>
                    </a:p>
                  </a:txBody>
                  <a:tcPr/>
                </a:tc>
                <a:extLst>
                  <a:ext uri="{0D108BD9-81ED-4DB2-BD59-A6C34878D82A}">
                    <a16:rowId xmlns:a16="http://schemas.microsoft.com/office/drawing/2014/main" val="13332810"/>
                  </a:ext>
                </a:extLst>
              </a:tr>
              <a:tr h="370840">
                <a:tc>
                  <a:txBody>
                    <a:bodyPr/>
                    <a:lstStyle/>
                    <a:p>
                      <a:r>
                        <a:rPr lang="en-IN" dirty="0"/>
                        <a:t>Wi-Fi(2.4GHz, 5GHz)</a:t>
                      </a:r>
                    </a:p>
                  </a:txBody>
                  <a:tcPr/>
                </a:tc>
                <a:tc>
                  <a:txBody>
                    <a:bodyPr/>
                    <a:lstStyle/>
                    <a:p>
                      <a:r>
                        <a:rPr lang="en-IN" dirty="0"/>
                        <a:t>Wireless, 100m to few kms</a:t>
                      </a:r>
                    </a:p>
                  </a:txBody>
                  <a:tcPr/>
                </a:tc>
                <a:tc>
                  <a:txBody>
                    <a:bodyPr/>
                    <a:lstStyle/>
                    <a:p>
                      <a:r>
                        <a:rPr lang="en-IN" dirty="0"/>
                        <a:t>Multiple clients to a single AP, large bandwidth available</a:t>
                      </a:r>
                    </a:p>
                  </a:txBody>
                  <a:tcPr/>
                </a:tc>
                <a:extLst>
                  <a:ext uri="{0D108BD9-81ED-4DB2-BD59-A6C34878D82A}">
                    <a16:rowId xmlns:a16="http://schemas.microsoft.com/office/drawing/2014/main" val="2405079524"/>
                  </a:ext>
                </a:extLst>
              </a:tr>
              <a:tr h="370840">
                <a:tc>
                  <a:txBody>
                    <a:bodyPr/>
                    <a:lstStyle/>
                    <a:p>
                      <a:r>
                        <a:rPr lang="en-IN" dirty="0"/>
                        <a:t>802.11ah(wi-fi in sub-1 GHz)</a:t>
                      </a:r>
                    </a:p>
                  </a:txBody>
                  <a:tcPr/>
                </a:tc>
                <a:tc>
                  <a:txBody>
                    <a:bodyPr/>
                    <a:lstStyle/>
                    <a:p>
                      <a:r>
                        <a:rPr lang="en-IN" dirty="0"/>
                        <a:t>Wireless, 1.5km(multipoint) ,10km(point-to-point)</a:t>
                      </a:r>
                    </a:p>
                  </a:txBody>
                  <a:tcPr/>
                </a:tc>
                <a:tc>
                  <a:txBody>
                    <a:bodyPr/>
                    <a:lstStyle/>
                    <a:p>
                      <a:r>
                        <a:rPr lang="en-IN" dirty="0"/>
                        <a:t>Large number of clients, power efficient, limited bandwidth, low adaption</a:t>
                      </a:r>
                    </a:p>
                  </a:txBody>
                  <a:tcPr/>
                </a:tc>
                <a:extLst>
                  <a:ext uri="{0D108BD9-81ED-4DB2-BD59-A6C34878D82A}">
                    <a16:rowId xmlns:a16="http://schemas.microsoft.com/office/drawing/2014/main" val="3359301504"/>
                  </a:ext>
                </a:extLst>
              </a:tr>
              <a:tr h="370840">
                <a:tc>
                  <a:txBody>
                    <a:bodyPr/>
                    <a:lstStyle/>
                    <a:p>
                      <a:r>
                        <a:rPr lang="en-IN" dirty="0"/>
                        <a:t>WiMAX(802.16)</a:t>
                      </a:r>
                    </a:p>
                  </a:txBody>
                  <a:tcPr/>
                </a:tc>
                <a:tc>
                  <a:txBody>
                    <a:bodyPr/>
                    <a:lstStyle/>
                    <a:p>
                      <a:r>
                        <a:rPr lang="en-IN" dirty="0"/>
                        <a:t>Wireless, several kms(last mile), 50km(backhaul)</a:t>
                      </a:r>
                    </a:p>
                  </a:txBody>
                  <a:tcPr/>
                </a:tc>
                <a:tc>
                  <a:txBody>
                    <a:bodyPr/>
                    <a:lstStyle/>
                    <a:p>
                      <a:r>
                        <a:rPr lang="en-IN" dirty="0"/>
                        <a:t>Large number of clients, large bandwidth in licensed spectrum, reduced bandwidth in license-free spectrum, adaption varies on location</a:t>
                      </a:r>
                    </a:p>
                  </a:txBody>
                  <a:tcPr/>
                </a:tc>
                <a:extLst>
                  <a:ext uri="{0D108BD9-81ED-4DB2-BD59-A6C34878D82A}">
                    <a16:rowId xmlns:a16="http://schemas.microsoft.com/office/drawing/2014/main" val="4110027753"/>
                  </a:ext>
                </a:extLst>
              </a:tr>
              <a:tr h="370840">
                <a:tc>
                  <a:txBody>
                    <a:bodyPr/>
                    <a:lstStyle/>
                    <a:p>
                      <a:r>
                        <a:rPr lang="en-IN" dirty="0"/>
                        <a:t>Cellular(LTE)</a:t>
                      </a:r>
                    </a:p>
                  </a:txBody>
                  <a:tcPr/>
                </a:tc>
                <a:tc>
                  <a:txBody>
                    <a:bodyPr/>
                    <a:lstStyle/>
                    <a:p>
                      <a:r>
                        <a:rPr lang="en-IN" dirty="0"/>
                        <a:t>Wireless, several kms</a:t>
                      </a:r>
                    </a:p>
                  </a:txBody>
                  <a:tcPr/>
                </a:tc>
                <a:tc>
                  <a:txBody>
                    <a:bodyPr/>
                    <a:lstStyle/>
                    <a:p>
                      <a:r>
                        <a:rPr lang="en-IN" dirty="0"/>
                        <a:t>Large number of clients, large bandwidth in licensed spectrum</a:t>
                      </a:r>
                    </a:p>
                  </a:txBody>
                  <a:tcPr/>
                </a:tc>
                <a:extLst>
                  <a:ext uri="{0D108BD9-81ED-4DB2-BD59-A6C34878D82A}">
                    <a16:rowId xmlns:a16="http://schemas.microsoft.com/office/drawing/2014/main" val="4274854470"/>
                  </a:ext>
                </a:extLst>
              </a:tr>
            </a:tbl>
          </a:graphicData>
        </a:graphic>
      </p:graphicFrame>
    </p:spTree>
    <p:extLst>
      <p:ext uri="{BB962C8B-B14F-4D97-AF65-F5344CB8AC3E}">
        <p14:creationId xmlns:p14="http://schemas.microsoft.com/office/powerpoint/2010/main" val="35023430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B1616-3939-1A19-4081-27F66CED57B1}"/>
              </a:ext>
            </a:extLst>
          </p:cNvPr>
          <p:cNvSpPr>
            <a:spLocks noGrp="1"/>
          </p:cNvSpPr>
          <p:nvPr>
            <p:ph type="title"/>
          </p:nvPr>
        </p:nvSpPr>
        <p:spPr>
          <a:xfrm>
            <a:off x="722791" y="178695"/>
            <a:ext cx="10515600" cy="842238"/>
          </a:xfrm>
        </p:spPr>
        <p:txBody>
          <a:bodyPr/>
          <a:lstStyle/>
          <a:p>
            <a:r>
              <a:rPr lang="en-IN" dirty="0"/>
              <a:t>Network Transport Sublayer</a:t>
            </a:r>
          </a:p>
        </p:txBody>
      </p:sp>
      <p:sp>
        <p:nvSpPr>
          <p:cNvPr id="3" name="Content Placeholder 2">
            <a:extLst>
              <a:ext uri="{FF2B5EF4-FFF2-40B4-BE49-F238E27FC236}">
                <a16:creationId xmlns:a16="http://schemas.microsoft.com/office/drawing/2014/main" id="{67D4D991-0E44-101C-CE33-BAC263FAB057}"/>
              </a:ext>
            </a:extLst>
          </p:cNvPr>
          <p:cNvSpPr>
            <a:spLocks noGrp="1"/>
          </p:cNvSpPr>
          <p:nvPr>
            <p:ph idx="1"/>
          </p:nvPr>
        </p:nvSpPr>
        <p:spPr>
          <a:xfrm>
            <a:off x="838200" y="1322773"/>
            <a:ext cx="10515600" cy="4880823"/>
          </a:xfrm>
        </p:spPr>
        <p:txBody>
          <a:bodyPr/>
          <a:lstStyle/>
          <a:p>
            <a:r>
              <a:rPr lang="en-IN" dirty="0"/>
              <a:t>Peer-to-peer, point-to-point, point-to-multipoint, unicast, multicast communication</a:t>
            </a:r>
          </a:p>
          <a:p>
            <a:r>
              <a:rPr lang="en-IN" dirty="0"/>
              <a:t>Scalability, openness, security are major requirements</a:t>
            </a:r>
          </a:p>
          <a:p>
            <a:r>
              <a:rPr lang="en-IN" dirty="0"/>
              <a:t>IP, TCP, UDP, TLS/SSL are the protocols</a:t>
            </a:r>
          </a:p>
          <a:p>
            <a:r>
              <a:rPr lang="en-IN" dirty="0"/>
              <a:t>Example: distribution automation(DA), smart meter, smart system</a:t>
            </a:r>
          </a:p>
        </p:txBody>
      </p:sp>
    </p:spTree>
    <p:extLst>
      <p:ext uri="{BB962C8B-B14F-4D97-AF65-F5344CB8AC3E}">
        <p14:creationId xmlns:p14="http://schemas.microsoft.com/office/powerpoint/2010/main" val="15761646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2344C-E5C7-257F-6AA2-706D90269E08}"/>
              </a:ext>
            </a:extLst>
          </p:cNvPr>
          <p:cNvSpPr>
            <a:spLocks noGrp="1"/>
          </p:cNvSpPr>
          <p:nvPr>
            <p:ph type="title"/>
          </p:nvPr>
        </p:nvSpPr>
        <p:spPr/>
        <p:txBody>
          <a:bodyPr/>
          <a:lstStyle/>
          <a:p>
            <a:r>
              <a:rPr lang="en-IN" dirty="0"/>
              <a:t>IoT Network Management Sublayer</a:t>
            </a:r>
          </a:p>
        </p:txBody>
      </p:sp>
      <p:sp>
        <p:nvSpPr>
          <p:cNvPr id="3" name="Content Placeholder 2">
            <a:extLst>
              <a:ext uri="{FF2B5EF4-FFF2-40B4-BE49-F238E27FC236}">
                <a16:creationId xmlns:a16="http://schemas.microsoft.com/office/drawing/2014/main" id="{D6240989-4A45-5E3A-4581-83BFDC287747}"/>
              </a:ext>
            </a:extLst>
          </p:cNvPr>
          <p:cNvSpPr>
            <a:spLocks noGrp="1"/>
          </p:cNvSpPr>
          <p:nvPr>
            <p:ph idx="1"/>
          </p:nvPr>
        </p:nvSpPr>
        <p:spPr/>
        <p:txBody>
          <a:bodyPr/>
          <a:lstStyle/>
          <a:p>
            <a:r>
              <a:rPr lang="en-IN" dirty="0"/>
              <a:t>Push model-&gt; sensor reports at a regular interval based on trigger</a:t>
            </a:r>
          </a:p>
          <a:p>
            <a:r>
              <a:rPr lang="en-IN" dirty="0"/>
              <a:t>Pull model-&gt;application queries the sensor over the network</a:t>
            </a:r>
          </a:p>
          <a:p>
            <a:pPr marL="0" indent="0">
              <a:buNone/>
            </a:pPr>
            <a:r>
              <a:rPr lang="en-IN" dirty="0"/>
              <a:t>Protocols used:</a:t>
            </a:r>
          </a:p>
          <a:p>
            <a:r>
              <a:rPr lang="en-IN" dirty="0"/>
              <a:t>HTTP</a:t>
            </a:r>
          </a:p>
          <a:p>
            <a:r>
              <a:rPr lang="en-IN" dirty="0"/>
              <a:t>MQTT(Message Queue Telemetry Transport)</a:t>
            </a:r>
          </a:p>
          <a:p>
            <a:r>
              <a:rPr lang="en-IN" dirty="0"/>
              <a:t>XMPP(Extensible Messaging Presence protocol)</a:t>
            </a:r>
          </a:p>
          <a:p>
            <a:r>
              <a:rPr lang="en-IN" dirty="0"/>
              <a:t>CoAP(Constrained Application protocol)</a:t>
            </a:r>
          </a:p>
        </p:txBody>
      </p:sp>
    </p:spTree>
    <p:extLst>
      <p:ext uri="{BB962C8B-B14F-4D97-AF65-F5344CB8AC3E}">
        <p14:creationId xmlns:p14="http://schemas.microsoft.com/office/powerpoint/2010/main" val="25695698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3D63E-3438-E8A2-52FF-F04A9A8FE6CC}"/>
              </a:ext>
            </a:extLst>
          </p:cNvPr>
          <p:cNvSpPr>
            <a:spLocks noGrp="1"/>
          </p:cNvSpPr>
          <p:nvPr>
            <p:ph type="title"/>
          </p:nvPr>
        </p:nvSpPr>
        <p:spPr>
          <a:xfrm>
            <a:off x="1219939" y="17756"/>
            <a:ext cx="10515600" cy="656947"/>
          </a:xfrm>
        </p:spPr>
        <p:txBody>
          <a:bodyPr>
            <a:normAutofit fontScale="90000"/>
          </a:bodyPr>
          <a:lstStyle/>
          <a:p>
            <a:r>
              <a:rPr lang="en-IN" dirty="0"/>
              <a:t>Layer-3: Applications and Analytics Layer</a:t>
            </a:r>
          </a:p>
        </p:txBody>
      </p:sp>
      <p:sp>
        <p:nvSpPr>
          <p:cNvPr id="3" name="Content Placeholder 2">
            <a:extLst>
              <a:ext uri="{FF2B5EF4-FFF2-40B4-BE49-F238E27FC236}">
                <a16:creationId xmlns:a16="http://schemas.microsoft.com/office/drawing/2014/main" id="{308BC36C-3967-2E85-88F9-1B425C5D51CF}"/>
              </a:ext>
            </a:extLst>
          </p:cNvPr>
          <p:cNvSpPr>
            <a:spLocks noGrp="1"/>
          </p:cNvSpPr>
          <p:nvPr>
            <p:ph idx="1"/>
          </p:nvPr>
        </p:nvSpPr>
        <p:spPr>
          <a:xfrm>
            <a:off x="838200" y="1056444"/>
            <a:ext cx="10515600" cy="5499716"/>
          </a:xfrm>
        </p:spPr>
        <p:txBody>
          <a:bodyPr>
            <a:normAutofit fontScale="92500" lnSpcReduction="10000"/>
          </a:bodyPr>
          <a:lstStyle/>
          <a:p>
            <a:pPr algn="just"/>
            <a:r>
              <a:rPr lang="en-IN" dirty="0"/>
              <a:t>Analytics versus Control applications</a:t>
            </a:r>
          </a:p>
          <a:p>
            <a:pPr marL="0" indent="0" algn="just">
              <a:buNone/>
            </a:pPr>
            <a:r>
              <a:rPr lang="en-IN" dirty="0"/>
              <a:t>Analytics-&gt;collect data, process it, displays the processed information(historic reports, statistics, individual system state), conveys a view of the network</a:t>
            </a:r>
          </a:p>
          <a:p>
            <a:pPr marL="0" indent="0" algn="just">
              <a:buNone/>
            </a:pPr>
            <a:r>
              <a:rPr lang="en-IN" dirty="0"/>
              <a:t>Control application-&gt;controls behaviour of the smart object(</a:t>
            </a:r>
            <a:r>
              <a:rPr lang="en-IN" dirty="0" err="1"/>
              <a:t>ex:SCADA</a:t>
            </a:r>
            <a:r>
              <a:rPr lang="en-IN" dirty="0"/>
              <a:t>: remote sensor) or the object related to smart object</a:t>
            </a:r>
          </a:p>
          <a:p>
            <a:pPr algn="just"/>
            <a:r>
              <a:rPr lang="en-IN" dirty="0"/>
              <a:t>Data versus Network Analytics</a:t>
            </a:r>
          </a:p>
          <a:p>
            <a:pPr marL="0" indent="0" algn="just">
              <a:buNone/>
            </a:pPr>
            <a:r>
              <a:rPr lang="en-IN" dirty="0"/>
              <a:t>Data Analytics-&gt;process data and provides an intelligent view(ex: storm prediction)</a:t>
            </a:r>
          </a:p>
          <a:p>
            <a:pPr marL="0" indent="0" algn="just">
              <a:buNone/>
            </a:pPr>
            <a:r>
              <a:rPr lang="en-IN" dirty="0"/>
              <a:t>Network Analytics-&gt;complete system is </a:t>
            </a:r>
            <a:r>
              <a:rPr lang="en-IN" dirty="0" err="1"/>
              <a:t>analyzed</a:t>
            </a:r>
            <a:endParaRPr lang="en-IN" dirty="0"/>
          </a:p>
          <a:p>
            <a:pPr algn="just"/>
            <a:r>
              <a:rPr lang="en-IN" dirty="0"/>
              <a:t>Data Analytics versus Business benefits(ex: Cisco Jasper-&gt;turnkey cloud based platform)</a:t>
            </a:r>
          </a:p>
          <a:p>
            <a:pPr algn="just"/>
            <a:r>
              <a:rPr lang="en-IN" dirty="0"/>
              <a:t>Smart services-&gt; the ability to use IoT to improve operations(efficiency, safety, co-ordination)</a:t>
            </a:r>
          </a:p>
        </p:txBody>
      </p:sp>
    </p:spTree>
    <p:extLst>
      <p:ext uri="{BB962C8B-B14F-4D97-AF65-F5344CB8AC3E}">
        <p14:creationId xmlns:p14="http://schemas.microsoft.com/office/powerpoint/2010/main" val="41655695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38ECA-0C93-AB31-B57A-1845BA33EE22}"/>
              </a:ext>
            </a:extLst>
          </p:cNvPr>
          <p:cNvSpPr>
            <a:spLocks noGrp="1"/>
          </p:cNvSpPr>
          <p:nvPr>
            <p:ph type="title"/>
          </p:nvPr>
        </p:nvSpPr>
        <p:spPr>
          <a:xfrm>
            <a:off x="651769" y="81040"/>
            <a:ext cx="10515600" cy="753461"/>
          </a:xfrm>
        </p:spPr>
        <p:txBody>
          <a:bodyPr/>
          <a:lstStyle/>
          <a:p>
            <a:r>
              <a:rPr lang="en-IN" dirty="0"/>
              <a:t>IoT Data Management and Compute Stack</a:t>
            </a:r>
          </a:p>
        </p:txBody>
      </p:sp>
      <p:sp>
        <p:nvSpPr>
          <p:cNvPr id="3" name="Content Placeholder 2">
            <a:extLst>
              <a:ext uri="{FF2B5EF4-FFF2-40B4-BE49-F238E27FC236}">
                <a16:creationId xmlns:a16="http://schemas.microsoft.com/office/drawing/2014/main" id="{FB15C7D8-B57E-D10D-EEAC-F40F05A2C861}"/>
              </a:ext>
            </a:extLst>
          </p:cNvPr>
          <p:cNvSpPr>
            <a:spLocks noGrp="1"/>
          </p:cNvSpPr>
          <p:nvPr>
            <p:ph idx="1"/>
          </p:nvPr>
        </p:nvSpPr>
        <p:spPr>
          <a:xfrm>
            <a:off x="740546" y="1198485"/>
            <a:ext cx="10515600" cy="5015884"/>
          </a:xfrm>
        </p:spPr>
        <p:txBody>
          <a:bodyPr/>
          <a:lstStyle/>
          <a:p>
            <a:r>
              <a:rPr lang="en-IN" dirty="0"/>
              <a:t>Minimizing latency</a:t>
            </a:r>
          </a:p>
          <a:p>
            <a:r>
              <a:rPr lang="en-IN" dirty="0"/>
              <a:t>Conserving network bandwidth</a:t>
            </a:r>
          </a:p>
          <a:p>
            <a:r>
              <a:rPr lang="en-IN" dirty="0"/>
              <a:t>Increasing local efficiency</a:t>
            </a:r>
          </a:p>
        </p:txBody>
      </p:sp>
      <p:pic>
        <p:nvPicPr>
          <p:cNvPr id="5" name="Picture 4">
            <a:extLst>
              <a:ext uri="{FF2B5EF4-FFF2-40B4-BE49-F238E27FC236}">
                <a16:creationId xmlns:a16="http://schemas.microsoft.com/office/drawing/2014/main" id="{9CAE0121-F20F-F2AE-2BBA-476C67A8E1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8497" y="2752078"/>
            <a:ext cx="6986726" cy="4024882"/>
          </a:xfrm>
          <a:prstGeom prst="rect">
            <a:avLst/>
          </a:prstGeom>
        </p:spPr>
      </p:pic>
    </p:spTree>
    <p:extLst>
      <p:ext uri="{BB962C8B-B14F-4D97-AF65-F5344CB8AC3E}">
        <p14:creationId xmlns:p14="http://schemas.microsoft.com/office/powerpoint/2010/main" val="23253609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F839E-757D-8995-09B3-8467C90A2FA2}"/>
              </a:ext>
            </a:extLst>
          </p:cNvPr>
          <p:cNvSpPr>
            <a:spLocks noGrp="1"/>
          </p:cNvSpPr>
          <p:nvPr>
            <p:ph type="title"/>
          </p:nvPr>
        </p:nvSpPr>
        <p:spPr>
          <a:xfrm>
            <a:off x="838200" y="89918"/>
            <a:ext cx="10515600" cy="744583"/>
          </a:xfrm>
        </p:spPr>
        <p:txBody>
          <a:bodyPr/>
          <a:lstStyle/>
          <a:p>
            <a:r>
              <a:rPr lang="en-IN" dirty="0" err="1"/>
              <a:t>Contd</a:t>
            </a:r>
            <a:r>
              <a:rPr lang="en-IN" dirty="0"/>
              <a:t>:</a:t>
            </a:r>
          </a:p>
        </p:txBody>
      </p:sp>
      <p:sp>
        <p:nvSpPr>
          <p:cNvPr id="3" name="Content Placeholder 2">
            <a:extLst>
              <a:ext uri="{FF2B5EF4-FFF2-40B4-BE49-F238E27FC236}">
                <a16:creationId xmlns:a16="http://schemas.microsoft.com/office/drawing/2014/main" id="{7C0A4BE7-6184-0E89-0DF4-D543D001C0FE}"/>
              </a:ext>
            </a:extLst>
          </p:cNvPr>
          <p:cNvSpPr>
            <a:spLocks noGrp="1"/>
          </p:cNvSpPr>
          <p:nvPr>
            <p:ph idx="1"/>
          </p:nvPr>
        </p:nvSpPr>
        <p:spPr>
          <a:xfrm>
            <a:off x="838200" y="1154097"/>
            <a:ext cx="10515600" cy="5022866"/>
          </a:xfrm>
        </p:spPr>
        <p:txBody>
          <a:bodyPr/>
          <a:lstStyle/>
          <a:p>
            <a:pPr marL="0" indent="0">
              <a:buNone/>
            </a:pPr>
            <a:r>
              <a:rPr lang="en-IN" dirty="0"/>
              <a:t>Data-related Problems need to be addressed in IoT environment:</a:t>
            </a:r>
          </a:p>
          <a:p>
            <a:pPr marL="514350" indent="-514350">
              <a:buFont typeface="+mj-lt"/>
              <a:buAutoNum type="arabicPeriod"/>
            </a:pPr>
            <a:r>
              <a:rPr lang="en-IN" dirty="0"/>
              <a:t>Bandwidth is limited</a:t>
            </a:r>
          </a:p>
          <a:p>
            <a:pPr marL="514350" indent="-514350">
              <a:buFont typeface="+mj-lt"/>
              <a:buAutoNum type="arabicPeriod"/>
            </a:pPr>
            <a:r>
              <a:rPr lang="en-IN" dirty="0"/>
              <a:t>Network backhaul is unreliable</a:t>
            </a:r>
          </a:p>
          <a:p>
            <a:pPr marL="514350" indent="-514350">
              <a:buFont typeface="+mj-lt"/>
              <a:buAutoNum type="arabicPeriod"/>
            </a:pPr>
            <a:r>
              <a:rPr lang="en-IN" dirty="0"/>
              <a:t>Latency is high</a:t>
            </a:r>
          </a:p>
          <a:p>
            <a:pPr marL="514350" indent="-514350">
              <a:buFont typeface="+mj-lt"/>
              <a:buAutoNum type="arabicPeriod"/>
            </a:pPr>
            <a:r>
              <a:rPr lang="en-IN" dirty="0"/>
              <a:t>Data volume is huge</a:t>
            </a:r>
          </a:p>
          <a:p>
            <a:pPr marL="514350" indent="-514350">
              <a:buFont typeface="+mj-lt"/>
              <a:buAutoNum type="arabicPeriod"/>
            </a:pPr>
            <a:r>
              <a:rPr lang="en-IN" dirty="0" err="1"/>
              <a:t>Analyzing</a:t>
            </a:r>
            <a:r>
              <a:rPr lang="en-IN" dirty="0"/>
              <a:t> and storing sensor data (big  data) is impractical</a:t>
            </a:r>
          </a:p>
        </p:txBody>
      </p:sp>
    </p:spTree>
    <p:extLst>
      <p:ext uri="{BB962C8B-B14F-4D97-AF65-F5344CB8AC3E}">
        <p14:creationId xmlns:p14="http://schemas.microsoft.com/office/powerpoint/2010/main" val="41999128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90FA1-619F-5A3A-7EAF-142A43E4AB04}"/>
              </a:ext>
            </a:extLst>
          </p:cNvPr>
          <p:cNvSpPr>
            <a:spLocks noGrp="1"/>
          </p:cNvSpPr>
          <p:nvPr>
            <p:ph type="title"/>
          </p:nvPr>
        </p:nvSpPr>
        <p:spPr>
          <a:xfrm>
            <a:off x="678402" y="89917"/>
            <a:ext cx="10515600" cy="833361"/>
          </a:xfrm>
        </p:spPr>
        <p:txBody>
          <a:bodyPr/>
          <a:lstStyle/>
          <a:p>
            <a:r>
              <a:rPr lang="en-IN" dirty="0"/>
              <a:t>Fog (rests near the ground)Computing</a:t>
            </a:r>
          </a:p>
        </p:txBody>
      </p:sp>
      <p:sp>
        <p:nvSpPr>
          <p:cNvPr id="3" name="Content Placeholder 2">
            <a:extLst>
              <a:ext uri="{FF2B5EF4-FFF2-40B4-BE49-F238E27FC236}">
                <a16:creationId xmlns:a16="http://schemas.microsoft.com/office/drawing/2014/main" id="{82DA0268-D3BF-0C95-BC8B-1C8D70ECA815}"/>
              </a:ext>
            </a:extLst>
          </p:cNvPr>
          <p:cNvSpPr>
            <a:spLocks noGrp="1"/>
          </p:cNvSpPr>
          <p:nvPr>
            <p:ph idx="1"/>
          </p:nvPr>
        </p:nvSpPr>
        <p:spPr>
          <a:xfrm>
            <a:off x="838200" y="1225118"/>
            <a:ext cx="10515600" cy="5542965"/>
          </a:xfrm>
        </p:spPr>
        <p:txBody>
          <a:bodyPr>
            <a:normAutofit fontScale="92500" lnSpcReduction="20000"/>
          </a:bodyPr>
          <a:lstStyle/>
          <a:p>
            <a:pPr>
              <a:buFont typeface="Wingdings" panose="05000000000000000000" pitchFamily="2" charset="2"/>
              <a:buChar char="Ø"/>
            </a:pPr>
            <a:r>
              <a:rPr lang="en-IN" dirty="0"/>
              <a:t>Any device with computing, storage, and network connectivity can be a fog node.</a:t>
            </a:r>
          </a:p>
          <a:p>
            <a:pPr>
              <a:buFont typeface="Wingdings" panose="05000000000000000000" pitchFamily="2" charset="2"/>
              <a:buChar char="Ø"/>
            </a:pPr>
            <a:r>
              <a:rPr lang="en-IN" dirty="0"/>
              <a:t>Functions: data reduction, monitoring and </a:t>
            </a:r>
            <a:r>
              <a:rPr lang="en-IN" dirty="0" err="1"/>
              <a:t>analyzing</a:t>
            </a:r>
            <a:r>
              <a:rPr lang="en-IN" dirty="0"/>
              <a:t> real-time data, initiating an action</a:t>
            </a:r>
          </a:p>
          <a:p>
            <a:pPr marL="0" indent="0">
              <a:buNone/>
            </a:pPr>
            <a:endParaRPr lang="en-IN" dirty="0"/>
          </a:p>
          <a:p>
            <a:pPr marL="0" indent="0">
              <a:buNone/>
            </a:pPr>
            <a:r>
              <a:rPr lang="en-IN" dirty="0"/>
              <a:t>Characteristics of Fog Computing:</a:t>
            </a:r>
          </a:p>
          <a:p>
            <a:r>
              <a:rPr lang="en-IN" dirty="0"/>
              <a:t>Contextual location awareness and low latency-&gt; close to IoT endpoints to deliver distributed computing</a:t>
            </a:r>
          </a:p>
          <a:p>
            <a:r>
              <a:rPr lang="en-IN" dirty="0"/>
              <a:t>Geographical distribution-&gt; distributed deployments</a:t>
            </a:r>
          </a:p>
          <a:p>
            <a:r>
              <a:rPr lang="en-IN" dirty="0"/>
              <a:t>Deployment near IoT endpoints-&gt; 3000 to 4000 nodes/gateway</a:t>
            </a:r>
          </a:p>
          <a:p>
            <a:r>
              <a:rPr lang="en-IN" dirty="0"/>
              <a:t>Wireless communication between the Fog and IoT endpoints-&gt;wireless access is easiest</a:t>
            </a:r>
          </a:p>
          <a:p>
            <a:r>
              <a:rPr lang="en-IN" dirty="0"/>
              <a:t>Use for real-time interactions-&gt; pre-processing of data allows upper layer applications</a:t>
            </a:r>
          </a:p>
        </p:txBody>
      </p:sp>
    </p:spTree>
    <p:extLst>
      <p:ext uri="{BB962C8B-B14F-4D97-AF65-F5344CB8AC3E}">
        <p14:creationId xmlns:p14="http://schemas.microsoft.com/office/powerpoint/2010/main" val="2982708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93E3D-DD88-4DA2-6BB2-1C673449AD9D}"/>
              </a:ext>
            </a:extLst>
          </p:cNvPr>
          <p:cNvSpPr>
            <a:spLocks noGrp="1"/>
          </p:cNvSpPr>
          <p:nvPr>
            <p:ph type="title"/>
          </p:nvPr>
        </p:nvSpPr>
        <p:spPr>
          <a:xfrm>
            <a:off x="838200" y="365126"/>
            <a:ext cx="10515600" cy="682440"/>
          </a:xfrm>
        </p:spPr>
        <p:txBody>
          <a:bodyPr>
            <a:normAutofit fontScale="90000"/>
          </a:bodyPr>
          <a:lstStyle/>
          <a:p>
            <a:r>
              <a:rPr lang="en-IN" dirty="0" err="1"/>
              <a:t>Contd</a:t>
            </a:r>
            <a:r>
              <a:rPr lang="en-IN" dirty="0"/>
              <a:t>…</a:t>
            </a:r>
          </a:p>
        </p:txBody>
      </p:sp>
      <p:pic>
        <p:nvPicPr>
          <p:cNvPr id="5" name="Content Placeholder 4">
            <a:extLst>
              <a:ext uri="{FF2B5EF4-FFF2-40B4-BE49-F238E27FC236}">
                <a16:creationId xmlns:a16="http://schemas.microsoft.com/office/drawing/2014/main" id="{7D8E6922-155D-EC67-2047-DCC132F872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2066" y="1278384"/>
            <a:ext cx="8336132" cy="5282214"/>
          </a:xfrm>
        </p:spPr>
      </p:pic>
    </p:spTree>
    <p:extLst>
      <p:ext uri="{BB962C8B-B14F-4D97-AF65-F5344CB8AC3E}">
        <p14:creationId xmlns:p14="http://schemas.microsoft.com/office/powerpoint/2010/main" val="2612031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51018-454C-8981-D518-904ACB1BC7F6}"/>
              </a:ext>
            </a:extLst>
          </p:cNvPr>
          <p:cNvSpPr>
            <a:spLocks noGrp="1"/>
          </p:cNvSpPr>
          <p:nvPr>
            <p:ph type="title"/>
          </p:nvPr>
        </p:nvSpPr>
        <p:spPr/>
        <p:txBody>
          <a:bodyPr/>
          <a:lstStyle/>
          <a:p>
            <a:r>
              <a:rPr lang="en-US" dirty="0"/>
              <a:t>Edge(Mist) Computing</a:t>
            </a:r>
            <a:endParaRPr lang="en-IN" dirty="0"/>
          </a:p>
        </p:txBody>
      </p:sp>
      <p:sp>
        <p:nvSpPr>
          <p:cNvPr id="3" name="Content Placeholder 2">
            <a:extLst>
              <a:ext uri="{FF2B5EF4-FFF2-40B4-BE49-F238E27FC236}">
                <a16:creationId xmlns:a16="http://schemas.microsoft.com/office/drawing/2014/main" id="{903132FA-CF77-69B7-17AC-CC522F3DEAFF}"/>
              </a:ext>
            </a:extLst>
          </p:cNvPr>
          <p:cNvSpPr>
            <a:spLocks noGrp="1"/>
          </p:cNvSpPr>
          <p:nvPr>
            <p:ph idx="1"/>
          </p:nvPr>
        </p:nvSpPr>
        <p:spPr/>
        <p:txBody>
          <a:bodyPr/>
          <a:lstStyle/>
          <a:p>
            <a:r>
              <a:rPr lang="en-US" dirty="0"/>
              <a:t>Actual IoT end point devices</a:t>
            </a:r>
          </a:p>
          <a:p>
            <a:r>
              <a:rPr lang="en-US" dirty="0"/>
              <a:t>Ex: electrical distribution grids</a:t>
            </a:r>
          </a:p>
          <a:p>
            <a:endParaRPr lang="en-IN" dirty="0"/>
          </a:p>
        </p:txBody>
      </p:sp>
    </p:spTree>
    <p:extLst>
      <p:ext uri="{BB962C8B-B14F-4D97-AF65-F5344CB8AC3E}">
        <p14:creationId xmlns:p14="http://schemas.microsoft.com/office/powerpoint/2010/main" val="41310754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529C7-1E1A-5F52-C667-C1C87875C9FB}"/>
              </a:ext>
            </a:extLst>
          </p:cNvPr>
          <p:cNvSpPr>
            <a:spLocks noGrp="1"/>
          </p:cNvSpPr>
          <p:nvPr>
            <p:ph type="title"/>
          </p:nvPr>
        </p:nvSpPr>
        <p:spPr>
          <a:xfrm>
            <a:off x="838200" y="365125"/>
            <a:ext cx="10515600" cy="602541"/>
          </a:xfrm>
        </p:spPr>
        <p:txBody>
          <a:bodyPr>
            <a:normAutofit fontScale="90000"/>
          </a:bodyPr>
          <a:lstStyle/>
          <a:p>
            <a:r>
              <a:rPr lang="en-IN" dirty="0"/>
              <a:t>Hierarchy of Edge, Fog, and Cloud Computing</a:t>
            </a:r>
          </a:p>
        </p:txBody>
      </p:sp>
      <p:pic>
        <p:nvPicPr>
          <p:cNvPr id="5" name="Content Placeholder 4">
            <a:extLst>
              <a:ext uri="{FF2B5EF4-FFF2-40B4-BE49-F238E27FC236}">
                <a16:creationId xmlns:a16="http://schemas.microsoft.com/office/drawing/2014/main" id="{E6E1AE06-66FB-52DD-F40D-A31D7BE1C9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44210" y="967667"/>
            <a:ext cx="8859914" cy="5525208"/>
          </a:xfrm>
        </p:spPr>
      </p:pic>
    </p:spTree>
    <p:extLst>
      <p:ext uri="{BB962C8B-B14F-4D97-AF65-F5344CB8AC3E}">
        <p14:creationId xmlns:p14="http://schemas.microsoft.com/office/powerpoint/2010/main" val="2280379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3BB-DC4D-A571-9F54-24E4493FE8AA}"/>
              </a:ext>
            </a:extLst>
          </p:cNvPr>
          <p:cNvSpPr>
            <a:spLocks noGrp="1"/>
          </p:cNvSpPr>
          <p:nvPr>
            <p:ph type="title"/>
          </p:nvPr>
        </p:nvSpPr>
        <p:spPr>
          <a:xfrm>
            <a:off x="838200" y="365126"/>
            <a:ext cx="10515600" cy="846046"/>
          </a:xfrm>
        </p:spPr>
        <p:txBody>
          <a:bodyPr/>
          <a:lstStyle/>
          <a:p>
            <a:r>
              <a:rPr lang="en-IN" dirty="0"/>
              <a:t>Chapter 1: What is IoT?</a:t>
            </a:r>
          </a:p>
        </p:txBody>
      </p:sp>
      <p:sp>
        <p:nvSpPr>
          <p:cNvPr id="3" name="Content Placeholder 2">
            <a:extLst>
              <a:ext uri="{FF2B5EF4-FFF2-40B4-BE49-F238E27FC236}">
                <a16:creationId xmlns:a16="http://schemas.microsoft.com/office/drawing/2014/main" id="{3661CE8C-76D4-43A7-162D-3BED422F9F98}"/>
              </a:ext>
            </a:extLst>
          </p:cNvPr>
          <p:cNvSpPr>
            <a:spLocks noGrp="1"/>
          </p:cNvSpPr>
          <p:nvPr>
            <p:ph idx="1"/>
          </p:nvPr>
        </p:nvSpPr>
        <p:spPr>
          <a:xfrm>
            <a:off x="838200" y="1211172"/>
            <a:ext cx="10515600" cy="5500346"/>
          </a:xfrm>
        </p:spPr>
        <p:txBody>
          <a:bodyPr/>
          <a:lstStyle/>
          <a:p>
            <a:r>
              <a:rPr lang="en-IN" dirty="0"/>
              <a:t>Goal is to “Connect the Unconnected”.</a:t>
            </a:r>
          </a:p>
          <a:p>
            <a:r>
              <a:rPr lang="en-IN" dirty="0"/>
              <a:t>The interconnection via the Internet of computing devices embedded in everyday objects, enabling them to send and receive data.</a:t>
            </a:r>
          </a:p>
          <a:p>
            <a:endParaRPr lang="en-IN" dirty="0"/>
          </a:p>
        </p:txBody>
      </p:sp>
      <p:pic>
        <p:nvPicPr>
          <p:cNvPr id="7" name="Picture 6">
            <a:extLst>
              <a:ext uri="{FF2B5EF4-FFF2-40B4-BE49-F238E27FC236}">
                <a16:creationId xmlns:a16="http://schemas.microsoft.com/office/drawing/2014/main" id="{AAAEE365-FB2C-8A9E-02DA-CFFFA529B4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8194" y="2669190"/>
            <a:ext cx="6684886" cy="3891407"/>
          </a:xfrm>
          <a:prstGeom prst="rect">
            <a:avLst/>
          </a:prstGeom>
        </p:spPr>
      </p:pic>
    </p:spTree>
    <p:extLst>
      <p:ext uri="{BB962C8B-B14F-4D97-AF65-F5344CB8AC3E}">
        <p14:creationId xmlns:p14="http://schemas.microsoft.com/office/powerpoint/2010/main" val="11822468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AB6F6-42A5-9756-B2B7-656E83C1B01B}"/>
              </a:ext>
            </a:extLst>
          </p:cNvPr>
          <p:cNvSpPr>
            <a:spLocks noGrp="1"/>
          </p:cNvSpPr>
          <p:nvPr>
            <p:ph type="title"/>
          </p:nvPr>
        </p:nvSpPr>
        <p:spPr/>
        <p:txBody>
          <a:bodyPr/>
          <a:lstStyle/>
          <a:p>
            <a:r>
              <a:rPr lang="en-US" dirty="0" err="1"/>
              <a:t>Contd</a:t>
            </a:r>
            <a:r>
              <a:rPr lang="en-US" dirty="0"/>
              <a:t>…</a:t>
            </a:r>
            <a:endParaRPr lang="en-IN" dirty="0"/>
          </a:p>
        </p:txBody>
      </p:sp>
      <p:sp>
        <p:nvSpPr>
          <p:cNvPr id="3" name="Content Placeholder 2">
            <a:extLst>
              <a:ext uri="{FF2B5EF4-FFF2-40B4-BE49-F238E27FC236}">
                <a16:creationId xmlns:a16="http://schemas.microsoft.com/office/drawing/2014/main" id="{691A9E79-35A9-0B49-5E8F-BB8D2B9F2492}"/>
              </a:ext>
            </a:extLst>
          </p:cNvPr>
          <p:cNvSpPr>
            <a:spLocks noGrp="1"/>
          </p:cNvSpPr>
          <p:nvPr>
            <p:ph idx="1"/>
          </p:nvPr>
        </p:nvSpPr>
        <p:spPr/>
        <p:txBody>
          <a:bodyPr/>
          <a:lstStyle/>
          <a:p>
            <a:r>
              <a:rPr lang="en-US" dirty="0"/>
              <a:t>The most time-sensitive data is analyzed on the edge/fog closest to the “things” generating data.</a:t>
            </a:r>
          </a:p>
          <a:p>
            <a:r>
              <a:rPr lang="en-US" dirty="0"/>
              <a:t>Data that can wait seconds/minutes for action is passed along to an aggregation node for analysis and action.</a:t>
            </a:r>
          </a:p>
          <a:p>
            <a:r>
              <a:rPr lang="en-US" dirty="0"/>
              <a:t>Data that are less time-sensitive are sent to the cloud for historical analysis, big-data analytics, and </a:t>
            </a:r>
            <a:r>
              <a:rPr lang="en-US"/>
              <a:t>long-term storage.</a:t>
            </a:r>
            <a:endParaRPr lang="en-IN" dirty="0"/>
          </a:p>
        </p:txBody>
      </p:sp>
    </p:spTree>
    <p:extLst>
      <p:ext uri="{BB962C8B-B14F-4D97-AF65-F5344CB8AC3E}">
        <p14:creationId xmlns:p14="http://schemas.microsoft.com/office/powerpoint/2010/main" val="18083513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29F10-42CB-64E5-0B01-DAA825F2AE13}"/>
              </a:ext>
            </a:extLst>
          </p:cNvPr>
          <p:cNvSpPr>
            <a:spLocks noGrp="1"/>
          </p:cNvSpPr>
          <p:nvPr>
            <p:ph type="title"/>
          </p:nvPr>
        </p:nvSpPr>
        <p:spPr>
          <a:xfrm>
            <a:off x="545237" y="18255"/>
            <a:ext cx="10515600" cy="798491"/>
          </a:xfrm>
        </p:spPr>
        <p:txBody>
          <a:bodyPr>
            <a:normAutofit/>
          </a:bodyPr>
          <a:lstStyle/>
          <a:p>
            <a:r>
              <a:rPr lang="en-IN" dirty="0"/>
              <a:t>Chapter 3: Smart Objects: The “Things” in IoT</a:t>
            </a:r>
          </a:p>
        </p:txBody>
      </p:sp>
      <p:sp>
        <p:nvSpPr>
          <p:cNvPr id="3" name="Content Placeholder 2">
            <a:extLst>
              <a:ext uri="{FF2B5EF4-FFF2-40B4-BE49-F238E27FC236}">
                <a16:creationId xmlns:a16="http://schemas.microsoft.com/office/drawing/2014/main" id="{D603599E-F4EC-A2BF-EA23-E5BBFEE24131}"/>
              </a:ext>
            </a:extLst>
          </p:cNvPr>
          <p:cNvSpPr>
            <a:spLocks noGrp="1"/>
          </p:cNvSpPr>
          <p:nvPr>
            <p:ph idx="1"/>
          </p:nvPr>
        </p:nvSpPr>
        <p:spPr>
          <a:xfrm>
            <a:off x="745724" y="1393794"/>
            <a:ext cx="10662082" cy="5007005"/>
          </a:xfrm>
        </p:spPr>
        <p:txBody>
          <a:bodyPr>
            <a:normAutofit/>
          </a:bodyPr>
          <a:lstStyle/>
          <a:p>
            <a:pPr marL="0" indent="0" algn="just">
              <a:buNone/>
            </a:pPr>
            <a:r>
              <a:rPr lang="en-IN" i="1" dirty="0"/>
              <a:t>Smart objects are any physical objects that contain embedded technology to sense and/or interact with their environment in a meaningful way by being interconnected and enabling communication among themselves.</a:t>
            </a:r>
          </a:p>
          <a:p>
            <a:pPr marL="0" indent="0" algn="just">
              <a:buNone/>
            </a:pPr>
            <a:endParaRPr lang="en-IN" sz="2400" i="1" dirty="0"/>
          </a:p>
          <a:p>
            <a:pPr algn="just"/>
            <a:r>
              <a:rPr lang="en-IN" dirty="0"/>
              <a:t>Sensors, Actuators, and smart objects</a:t>
            </a:r>
          </a:p>
          <a:p>
            <a:pPr algn="just"/>
            <a:r>
              <a:rPr lang="en-IN" dirty="0"/>
              <a:t>Sensor Networks</a:t>
            </a:r>
          </a:p>
        </p:txBody>
      </p:sp>
    </p:spTree>
    <p:extLst>
      <p:ext uri="{BB962C8B-B14F-4D97-AF65-F5344CB8AC3E}">
        <p14:creationId xmlns:p14="http://schemas.microsoft.com/office/powerpoint/2010/main" val="38111038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5457-CEC5-E11A-47E9-C2C17256B314}"/>
              </a:ext>
            </a:extLst>
          </p:cNvPr>
          <p:cNvSpPr>
            <a:spLocks noGrp="1"/>
          </p:cNvSpPr>
          <p:nvPr>
            <p:ph type="title"/>
          </p:nvPr>
        </p:nvSpPr>
        <p:spPr>
          <a:xfrm>
            <a:off x="355107" y="338493"/>
            <a:ext cx="10998693" cy="673562"/>
          </a:xfrm>
        </p:spPr>
        <p:txBody>
          <a:bodyPr>
            <a:normAutofit fontScale="90000"/>
          </a:bodyPr>
          <a:lstStyle/>
          <a:p>
            <a:r>
              <a:rPr lang="en-IN" dirty="0"/>
              <a:t>Sensors:</a:t>
            </a:r>
          </a:p>
        </p:txBody>
      </p:sp>
      <p:sp>
        <p:nvSpPr>
          <p:cNvPr id="3" name="Content Placeholder 2">
            <a:extLst>
              <a:ext uri="{FF2B5EF4-FFF2-40B4-BE49-F238E27FC236}">
                <a16:creationId xmlns:a16="http://schemas.microsoft.com/office/drawing/2014/main" id="{DB16FF5F-B41B-4D03-A992-0EFFBFAC6D8C}"/>
              </a:ext>
            </a:extLst>
          </p:cNvPr>
          <p:cNvSpPr>
            <a:spLocks noGrp="1"/>
          </p:cNvSpPr>
          <p:nvPr>
            <p:ph idx="1"/>
          </p:nvPr>
        </p:nvSpPr>
        <p:spPr>
          <a:xfrm>
            <a:off x="257452" y="1083076"/>
            <a:ext cx="11754035" cy="5575176"/>
          </a:xfrm>
        </p:spPr>
        <p:txBody>
          <a:bodyPr>
            <a:normAutofit lnSpcReduction="10000"/>
          </a:bodyPr>
          <a:lstStyle/>
          <a:p>
            <a:r>
              <a:rPr lang="en-IN" sz="2400" dirty="0"/>
              <a:t>A sensor measures some physical quantity and converts that measurement reading into a digital representation. </a:t>
            </a:r>
          </a:p>
          <a:p>
            <a:r>
              <a:rPr lang="en-IN" sz="2400" dirty="0"/>
              <a:t>The digital representation is passed to another device for transformation into useful data that can be consumed by intelligent devices or humans.</a:t>
            </a:r>
          </a:p>
          <a:p>
            <a:pPr marL="0" indent="0">
              <a:buNone/>
            </a:pPr>
            <a:endParaRPr lang="en-IN" sz="2400" dirty="0"/>
          </a:p>
          <a:p>
            <a:pPr marL="0" indent="0">
              <a:buNone/>
            </a:pPr>
            <a:r>
              <a:rPr lang="en-IN" dirty="0"/>
              <a:t>Sensor categories:</a:t>
            </a:r>
          </a:p>
          <a:p>
            <a:r>
              <a:rPr lang="en-IN" dirty="0"/>
              <a:t>Active or passive (energy output and external power supply)</a:t>
            </a:r>
          </a:p>
          <a:p>
            <a:r>
              <a:rPr lang="en-IN" dirty="0"/>
              <a:t>Invasive or non-invasive (part of the environment it is measuring or external)</a:t>
            </a:r>
          </a:p>
          <a:p>
            <a:r>
              <a:rPr lang="en-IN" dirty="0"/>
              <a:t>Contact or no-contact (physical contact for measurement or not)</a:t>
            </a:r>
          </a:p>
          <a:p>
            <a:r>
              <a:rPr lang="en-IN" dirty="0"/>
              <a:t>Absolute or relative (measure on absolute scale or uses reference value)</a:t>
            </a:r>
          </a:p>
          <a:p>
            <a:r>
              <a:rPr lang="en-IN" dirty="0"/>
              <a:t>Area of application (based on specific industry where they are used)</a:t>
            </a:r>
          </a:p>
          <a:p>
            <a:r>
              <a:rPr lang="en-IN" dirty="0"/>
              <a:t>How sensors measure (physical mechanism used to measure)</a:t>
            </a:r>
          </a:p>
          <a:p>
            <a:r>
              <a:rPr lang="en-IN" dirty="0"/>
              <a:t>What sensors measure (physical variables measure)</a:t>
            </a:r>
          </a:p>
        </p:txBody>
      </p:sp>
    </p:spTree>
    <p:extLst>
      <p:ext uri="{BB962C8B-B14F-4D97-AF65-F5344CB8AC3E}">
        <p14:creationId xmlns:p14="http://schemas.microsoft.com/office/powerpoint/2010/main" val="16182763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00D40-4369-D7A4-5731-49BC79756839}"/>
              </a:ext>
            </a:extLst>
          </p:cNvPr>
          <p:cNvSpPr>
            <a:spLocks noGrp="1"/>
          </p:cNvSpPr>
          <p:nvPr>
            <p:ph type="title"/>
          </p:nvPr>
        </p:nvSpPr>
        <p:spPr>
          <a:xfrm>
            <a:off x="838200" y="159799"/>
            <a:ext cx="10515600" cy="656948"/>
          </a:xfrm>
        </p:spPr>
        <p:txBody>
          <a:bodyPr>
            <a:normAutofit fontScale="90000"/>
          </a:bodyPr>
          <a:lstStyle/>
          <a:p>
            <a:r>
              <a:rPr lang="en-IN" dirty="0"/>
              <a:t>Sensor types</a:t>
            </a:r>
          </a:p>
        </p:txBody>
      </p:sp>
      <p:graphicFrame>
        <p:nvGraphicFramePr>
          <p:cNvPr id="4" name="Table 4">
            <a:extLst>
              <a:ext uri="{FF2B5EF4-FFF2-40B4-BE49-F238E27FC236}">
                <a16:creationId xmlns:a16="http://schemas.microsoft.com/office/drawing/2014/main" id="{D1BBB9EA-5EA1-8BC1-6416-206BF8E2026C}"/>
              </a:ext>
            </a:extLst>
          </p:cNvPr>
          <p:cNvGraphicFramePr>
            <a:graphicFrameLocks noGrp="1"/>
          </p:cNvGraphicFramePr>
          <p:nvPr>
            <p:ph idx="1"/>
            <p:extLst>
              <p:ext uri="{D42A27DB-BD31-4B8C-83A1-F6EECF244321}">
                <p14:modId xmlns:p14="http://schemas.microsoft.com/office/powerpoint/2010/main" val="924563575"/>
              </p:ext>
            </p:extLst>
          </p:nvPr>
        </p:nvGraphicFramePr>
        <p:xfrm>
          <a:off x="616259" y="816747"/>
          <a:ext cx="11191044" cy="5941760"/>
        </p:xfrm>
        <a:graphic>
          <a:graphicData uri="http://schemas.openxmlformats.org/drawingml/2006/table">
            <a:tbl>
              <a:tblPr firstRow="1" bandRow="1">
                <a:tableStyleId>{5C22544A-7EE6-4342-B048-85BDC9FD1C3A}</a:tableStyleId>
              </a:tblPr>
              <a:tblGrid>
                <a:gridCol w="2632030">
                  <a:extLst>
                    <a:ext uri="{9D8B030D-6E8A-4147-A177-3AD203B41FA5}">
                      <a16:colId xmlns:a16="http://schemas.microsoft.com/office/drawing/2014/main" val="2026437957"/>
                    </a:ext>
                  </a:extLst>
                </a:gridCol>
                <a:gridCol w="4828666">
                  <a:extLst>
                    <a:ext uri="{9D8B030D-6E8A-4147-A177-3AD203B41FA5}">
                      <a16:colId xmlns:a16="http://schemas.microsoft.com/office/drawing/2014/main" val="1606543906"/>
                    </a:ext>
                  </a:extLst>
                </a:gridCol>
                <a:gridCol w="3730348">
                  <a:extLst>
                    <a:ext uri="{9D8B030D-6E8A-4147-A177-3AD203B41FA5}">
                      <a16:colId xmlns:a16="http://schemas.microsoft.com/office/drawing/2014/main" val="3971675980"/>
                    </a:ext>
                  </a:extLst>
                </a:gridCol>
              </a:tblGrid>
              <a:tr h="676797">
                <a:tc>
                  <a:txBody>
                    <a:bodyPr/>
                    <a:lstStyle/>
                    <a:p>
                      <a:r>
                        <a:rPr lang="en-IN" dirty="0"/>
                        <a:t>Sensor types</a:t>
                      </a:r>
                    </a:p>
                  </a:txBody>
                  <a:tcPr/>
                </a:tc>
                <a:tc>
                  <a:txBody>
                    <a:bodyPr/>
                    <a:lstStyle/>
                    <a:p>
                      <a:r>
                        <a:rPr lang="en-IN" dirty="0"/>
                        <a:t>Description</a:t>
                      </a:r>
                    </a:p>
                  </a:txBody>
                  <a:tcPr/>
                </a:tc>
                <a:tc>
                  <a:txBody>
                    <a:bodyPr/>
                    <a:lstStyle/>
                    <a:p>
                      <a:r>
                        <a:rPr lang="en-IN" dirty="0"/>
                        <a:t>Examples</a:t>
                      </a:r>
                    </a:p>
                  </a:txBody>
                  <a:tcPr/>
                </a:tc>
                <a:extLst>
                  <a:ext uri="{0D108BD9-81ED-4DB2-BD59-A6C34878D82A}">
                    <a16:rowId xmlns:a16="http://schemas.microsoft.com/office/drawing/2014/main" val="1941801022"/>
                  </a:ext>
                </a:extLst>
              </a:tr>
              <a:tr h="1168169">
                <a:tc>
                  <a:txBody>
                    <a:bodyPr/>
                    <a:lstStyle/>
                    <a:p>
                      <a:r>
                        <a:rPr lang="en-IN" dirty="0"/>
                        <a:t>Position</a:t>
                      </a:r>
                    </a:p>
                  </a:txBody>
                  <a:tcPr/>
                </a:tc>
                <a:tc>
                  <a:txBody>
                    <a:bodyPr/>
                    <a:lstStyle/>
                    <a:p>
                      <a:r>
                        <a:rPr lang="en-IN" dirty="0"/>
                        <a:t>Measures position of an object; can be linear angular, multi-axis</a:t>
                      </a:r>
                    </a:p>
                  </a:txBody>
                  <a:tcPr/>
                </a:tc>
                <a:tc>
                  <a:txBody>
                    <a:bodyPr/>
                    <a:lstStyle/>
                    <a:p>
                      <a:r>
                        <a:rPr lang="en-IN" dirty="0"/>
                        <a:t>Potentiometer, inclinometer, proximity sensor</a:t>
                      </a:r>
                    </a:p>
                  </a:txBody>
                  <a:tcPr/>
                </a:tc>
                <a:extLst>
                  <a:ext uri="{0D108BD9-81ED-4DB2-BD59-A6C34878D82A}">
                    <a16:rowId xmlns:a16="http://schemas.microsoft.com/office/drawing/2014/main" val="819544924"/>
                  </a:ext>
                </a:extLst>
              </a:tr>
              <a:tr h="676797">
                <a:tc>
                  <a:txBody>
                    <a:bodyPr/>
                    <a:lstStyle/>
                    <a:p>
                      <a:r>
                        <a:rPr lang="en-IN" dirty="0"/>
                        <a:t>Occupancy and motion</a:t>
                      </a:r>
                    </a:p>
                  </a:txBody>
                  <a:tcPr/>
                </a:tc>
                <a:tc>
                  <a:txBody>
                    <a:bodyPr/>
                    <a:lstStyle/>
                    <a:p>
                      <a:r>
                        <a:rPr lang="en-IN" dirty="0"/>
                        <a:t>Occupancy sensor detects the presence of living objects in surveillance area, motion sensor detects movement of the living objects</a:t>
                      </a:r>
                    </a:p>
                  </a:txBody>
                  <a:tcPr/>
                </a:tc>
                <a:tc>
                  <a:txBody>
                    <a:bodyPr/>
                    <a:lstStyle/>
                    <a:p>
                      <a:r>
                        <a:rPr lang="en-IN" dirty="0"/>
                        <a:t>Electric eye, radar</a:t>
                      </a:r>
                    </a:p>
                  </a:txBody>
                  <a:tcPr/>
                </a:tc>
                <a:extLst>
                  <a:ext uri="{0D108BD9-81ED-4DB2-BD59-A6C34878D82A}">
                    <a16:rowId xmlns:a16="http://schemas.microsoft.com/office/drawing/2014/main" val="3514677418"/>
                  </a:ext>
                </a:extLst>
              </a:tr>
              <a:tr h="676797">
                <a:tc>
                  <a:txBody>
                    <a:bodyPr/>
                    <a:lstStyle/>
                    <a:p>
                      <a:r>
                        <a:rPr lang="en-IN" dirty="0"/>
                        <a:t>Velocity and acceleration</a:t>
                      </a:r>
                    </a:p>
                  </a:txBody>
                  <a:tcPr/>
                </a:tc>
                <a:tc>
                  <a:txBody>
                    <a:bodyPr/>
                    <a:lstStyle/>
                    <a:p>
                      <a:r>
                        <a:rPr lang="en-IN" dirty="0"/>
                        <a:t>Velocity sensor measures how fast an object moves along a straight line or how fast it rotates. Acceleration sensor measures changes in velocity</a:t>
                      </a:r>
                    </a:p>
                  </a:txBody>
                  <a:tcPr/>
                </a:tc>
                <a:tc>
                  <a:txBody>
                    <a:bodyPr/>
                    <a:lstStyle/>
                    <a:p>
                      <a:r>
                        <a:rPr lang="en-IN" dirty="0"/>
                        <a:t>Accelerometer, gyroscope</a:t>
                      </a:r>
                    </a:p>
                  </a:txBody>
                  <a:tcPr/>
                </a:tc>
                <a:extLst>
                  <a:ext uri="{0D108BD9-81ED-4DB2-BD59-A6C34878D82A}">
                    <a16:rowId xmlns:a16="http://schemas.microsoft.com/office/drawing/2014/main" val="1437838529"/>
                  </a:ext>
                </a:extLst>
              </a:tr>
              <a:tr h="676797">
                <a:tc>
                  <a:txBody>
                    <a:bodyPr/>
                    <a:lstStyle/>
                    <a:p>
                      <a:r>
                        <a:rPr lang="en-IN" dirty="0"/>
                        <a:t>Force</a:t>
                      </a:r>
                    </a:p>
                  </a:txBody>
                  <a:tcPr/>
                </a:tc>
                <a:tc>
                  <a:txBody>
                    <a:bodyPr/>
                    <a:lstStyle/>
                    <a:p>
                      <a:r>
                        <a:rPr lang="en-IN" dirty="0"/>
                        <a:t>Detects whether a physical force is applied and whether the magnitude of force is beyond the threshold</a:t>
                      </a:r>
                    </a:p>
                  </a:txBody>
                  <a:tcPr/>
                </a:tc>
                <a:tc>
                  <a:txBody>
                    <a:bodyPr/>
                    <a:lstStyle/>
                    <a:p>
                      <a:r>
                        <a:rPr lang="en-IN" dirty="0"/>
                        <a:t>Force gauge, viscometer, tactile sensor</a:t>
                      </a:r>
                    </a:p>
                  </a:txBody>
                  <a:tcPr/>
                </a:tc>
                <a:extLst>
                  <a:ext uri="{0D108BD9-81ED-4DB2-BD59-A6C34878D82A}">
                    <a16:rowId xmlns:a16="http://schemas.microsoft.com/office/drawing/2014/main" val="1685218949"/>
                  </a:ext>
                </a:extLst>
              </a:tr>
              <a:tr h="676797">
                <a:tc>
                  <a:txBody>
                    <a:bodyPr/>
                    <a:lstStyle/>
                    <a:p>
                      <a:r>
                        <a:rPr lang="en-IN" dirty="0"/>
                        <a:t>Pressure</a:t>
                      </a:r>
                    </a:p>
                  </a:txBody>
                  <a:tcPr/>
                </a:tc>
                <a:tc>
                  <a:txBody>
                    <a:bodyPr/>
                    <a:lstStyle/>
                    <a:p>
                      <a:r>
                        <a:rPr lang="en-IN" dirty="0"/>
                        <a:t>Measures force applied by liquid gases</a:t>
                      </a:r>
                    </a:p>
                  </a:txBody>
                  <a:tcPr/>
                </a:tc>
                <a:tc>
                  <a:txBody>
                    <a:bodyPr/>
                    <a:lstStyle/>
                    <a:p>
                      <a:r>
                        <a:rPr lang="en-IN" dirty="0"/>
                        <a:t>Barometer, piezometer</a:t>
                      </a:r>
                    </a:p>
                  </a:txBody>
                  <a:tcPr/>
                </a:tc>
                <a:extLst>
                  <a:ext uri="{0D108BD9-81ED-4DB2-BD59-A6C34878D82A}">
                    <a16:rowId xmlns:a16="http://schemas.microsoft.com/office/drawing/2014/main" val="3279848315"/>
                  </a:ext>
                </a:extLst>
              </a:tr>
              <a:tr h="676797">
                <a:tc>
                  <a:txBody>
                    <a:bodyPr/>
                    <a:lstStyle/>
                    <a:p>
                      <a:r>
                        <a:rPr lang="en-IN" dirty="0"/>
                        <a:t>Flow</a:t>
                      </a:r>
                    </a:p>
                  </a:txBody>
                  <a:tcPr/>
                </a:tc>
                <a:tc>
                  <a:txBody>
                    <a:bodyPr/>
                    <a:lstStyle/>
                    <a:p>
                      <a:r>
                        <a:rPr lang="en-IN" dirty="0"/>
                        <a:t>Detects rate of fluid flow</a:t>
                      </a:r>
                    </a:p>
                  </a:txBody>
                  <a:tcPr/>
                </a:tc>
                <a:tc>
                  <a:txBody>
                    <a:bodyPr/>
                    <a:lstStyle/>
                    <a:p>
                      <a:r>
                        <a:rPr lang="en-IN" dirty="0"/>
                        <a:t>Water meter, mass flow sensor</a:t>
                      </a:r>
                    </a:p>
                  </a:txBody>
                  <a:tcPr/>
                </a:tc>
                <a:extLst>
                  <a:ext uri="{0D108BD9-81ED-4DB2-BD59-A6C34878D82A}">
                    <a16:rowId xmlns:a16="http://schemas.microsoft.com/office/drawing/2014/main" val="94680688"/>
                  </a:ext>
                </a:extLst>
              </a:tr>
            </a:tbl>
          </a:graphicData>
        </a:graphic>
      </p:graphicFrame>
    </p:spTree>
    <p:extLst>
      <p:ext uri="{BB962C8B-B14F-4D97-AF65-F5344CB8AC3E}">
        <p14:creationId xmlns:p14="http://schemas.microsoft.com/office/powerpoint/2010/main" val="30492620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00D40-4369-D7A4-5731-49BC79756839}"/>
              </a:ext>
            </a:extLst>
          </p:cNvPr>
          <p:cNvSpPr>
            <a:spLocks noGrp="1"/>
          </p:cNvSpPr>
          <p:nvPr>
            <p:ph type="title"/>
          </p:nvPr>
        </p:nvSpPr>
        <p:spPr>
          <a:xfrm>
            <a:off x="838200" y="0"/>
            <a:ext cx="10515600" cy="506027"/>
          </a:xfrm>
        </p:spPr>
        <p:txBody>
          <a:bodyPr>
            <a:normAutofit fontScale="90000"/>
          </a:bodyPr>
          <a:lstStyle/>
          <a:p>
            <a:r>
              <a:rPr lang="en-IN" dirty="0"/>
              <a:t>Sensor types</a:t>
            </a:r>
          </a:p>
        </p:txBody>
      </p:sp>
      <p:graphicFrame>
        <p:nvGraphicFramePr>
          <p:cNvPr id="4" name="Table 4">
            <a:extLst>
              <a:ext uri="{FF2B5EF4-FFF2-40B4-BE49-F238E27FC236}">
                <a16:creationId xmlns:a16="http://schemas.microsoft.com/office/drawing/2014/main" id="{D1BBB9EA-5EA1-8BC1-6416-206BF8E2026C}"/>
              </a:ext>
            </a:extLst>
          </p:cNvPr>
          <p:cNvGraphicFramePr>
            <a:graphicFrameLocks noGrp="1"/>
          </p:cNvGraphicFramePr>
          <p:nvPr>
            <p:ph idx="1"/>
            <p:extLst>
              <p:ext uri="{D42A27DB-BD31-4B8C-83A1-F6EECF244321}">
                <p14:modId xmlns:p14="http://schemas.microsoft.com/office/powerpoint/2010/main" val="4183968839"/>
              </p:ext>
            </p:extLst>
          </p:nvPr>
        </p:nvGraphicFramePr>
        <p:xfrm>
          <a:off x="500478" y="585927"/>
          <a:ext cx="11555398" cy="6205493"/>
        </p:xfrm>
        <a:graphic>
          <a:graphicData uri="http://schemas.openxmlformats.org/drawingml/2006/table">
            <a:tbl>
              <a:tblPr firstRow="1" bandRow="1">
                <a:tableStyleId>{5C22544A-7EE6-4342-B048-85BDC9FD1C3A}</a:tableStyleId>
              </a:tblPr>
              <a:tblGrid>
                <a:gridCol w="1568019">
                  <a:extLst>
                    <a:ext uri="{9D8B030D-6E8A-4147-A177-3AD203B41FA5}">
                      <a16:colId xmlns:a16="http://schemas.microsoft.com/office/drawing/2014/main" val="2026437957"/>
                    </a:ext>
                  </a:extLst>
                </a:gridCol>
                <a:gridCol w="6135580">
                  <a:extLst>
                    <a:ext uri="{9D8B030D-6E8A-4147-A177-3AD203B41FA5}">
                      <a16:colId xmlns:a16="http://schemas.microsoft.com/office/drawing/2014/main" val="1606543906"/>
                    </a:ext>
                  </a:extLst>
                </a:gridCol>
                <a:gridCol w="3851799">
                  <a:extLst>
                    <a:ext uri="{9D8B030D-6E8A-4147-A177-3AD203B41FA5}">
                      <a16:colId xmlns:a16="http://schemas.microsoft.com/office/drawing/2014/main" val="3971675980"/>
                    </a:ext>
                  </a:extLst>
                </a:gridCol>
              </a:tblGrid>
              <a:tr h="703003">
                <a:tc>
                  <a:txBody>
                    <a:bodyPr/>
                    <a:lstStyle/>
                    <a:p>
                      <a:r>
                        <a:rPr lang="en-IN" dirty="0"/>
                        <a:t>Sensor types</a:t>
                      </a:r>
                    </a:p>
                  </a:txBody>
                  <a:tcPr/>
                </a:tc>
                <a:tc>
                  <a:txBody>
                    <a:bodyPr/>
                    <a:lstStyle/>
                    <a:p>
                      <a:r>
                        <a:rPr lang="en-IN" dirty="0"/>
                        <a:t>Description</a:t>
                      </a:r>
                    </a:p>
                  </a:txBody>
                  <a:tcPr/>
                </a:tc>
                <a:tc>
                  <a:txBody>
                    <a:bodyPr/>
                    <a:lstStyle/>
                    <a:p>
                      <a:r>
                        <a:rPr lang="en-IN" dirty="0"/>
                        <a:t>Examples</a:t>
                      </a:r>
                    </a:p>
                  </a:txBody>
                  <a:tcPr/>
                </a:tc>
                <a:extLst>
                  <a:ext uri="{0D108BD9-81ED-4DB2-BD59-A6C34878D82A}">
                    <a16:rowId xmlns:a16="http://schemas.microsoft.com/office/drawing/2014/main" val="1941801022"/>
                  </a:ext>
                </a:extLst>
              </a:tr>
              <a:tr h="790866">
                <a:tc>
                  <a:txBody>
                    <a:bodyPr/>
                    <a:lstStyle/>
                    <a:p>
                      <a:r>
                        <a:rPr lang="en-IN" dirty="0"/>
                        <a:t>Acoustic</a:t>
                      </a:r>
                    </a:p>
                  </a:txBody>
                  <a:tcPr/>
                </a:tc>
                <a:tc>
                  <a:txBody>
                    <a:bodyPr/>
                    <a:lstStyle/>
                    <a:p>
                      <a:r>
                        <a:rPr lang="en-IN" dirty="0"/>
                        <a:t>Measures sound levels and converts that information into digital or </a:t>
                      </a:r>
                      <a:r>
                        <a:rPr lang="en-IN" dirty="0" err="1"/>
                        <a:t>analog</a:t>
                      </a:r>
                      <a:r>
                        <a:rPr lang="en-IN" dirty="0"/>
                        <a:t> data signals</a:t>
                      </a:r>
                    </a:p>
                  </a:txBody>
                  <a:tcPr/>
                </a:tc>
                <a:tc>
                  <a:txBody>
                    <a:bodyPr/>
                    <a:lstStyle/>
                    <a:p>
                      <a:r>
                        <a:rPr lang="en-IN" dirty="0"/>
                        <a:t>Microphone, hydrophone</a:t>
                      </a:r>
                    </a:p>
                  </a:txBody>
                  <a:tcPr/>
                </a:tc>
                <a:extLst>
                  <a:ext uri="{0D108BD9-81ED-4DB2-BD59-A6C34878D82A}">
                    <a16:rowId xmlns:a16="http://schemas.microsoft.com/office/drawing/2014/main" val="819544924"/>
                  </a:ext>
                </a:extLst>
              </a:tr>
              <a:tr h="949806">
                <a:tc>
                  <a:txBody>
                    <a:bodyPr/>
                    <a:lstStyle/>
                    <a:p>
                      <a:r>
                        <a:rPr lang="en-IN" dirty="0"/>
                        <a:t>Humidity</a:t>
                      </a:r>
                    </a:p>
                  </a:txBody>
                  <a:tcPr/>
                </a:tc>
                <a:tc>
                  <a:txBody>
                    <a:bodyPr/>
                    <a:lstStyle/>
                    <a:p>
                      <a:r>
                        <a:rPr lang="en-IN" dirty="0"/>
                        <a:t>Detects humidity in the air or mass</a:t>
                      </a:r>
                    </a:p>
                  </a:txBody>
                  <a:tcPr/>
                </a:tc>
                <a:tc>
                  <a:txBody>
                    <a:bodyPr/>
                    <a:lstStyle/>
                    <a:p>
                      <a:r>
                        <a:rPr lang="en-IN" dirty="0"/>
                        <a:t>Soil moisture sensor, hygrometer</a:t>
                      </a:r>
                    </a:p>
                  </a:txBody>
                  <a:tcPr/>
                </a:tc>
                <a:extLst>
                  <a:ext uri="{0D108BD9-81ED-4DB2-BD59-A6C34878D82A}">
                    <a16:rowId xmlns:a16="http://schemas.microsoft.com/office/drawing/2014/main" val="3514677418"/>
                  </a:ext>
                </a:extLst>
              </a:tr>
              <a:tr h="949806">
                <a:tc>
                  <a:txBody>
                    <a:bodyPr/>
                    <a:lstStyle/>
                    <a:p>
                      <a:r>
                        <a:rPr lang="en-IN" dirty="0"/>
                        <a:t>Light</a:t>
                      </a:r>
                    </a:p>
                  </a:txBody>
                  <a:tcPr/>
                </a:tc>
                <a:tc>
                  <a:txBody>
                    <a:bodyPr/>
                    <a:lstStyle/>
                    <a:p>
                      <a:r>
                        <a:rPr lang="en-IN" dirty="0"/>
                        <a:t>Detects the presence of light</a:t>
                      </a:r>
                    </a:p>
                  </a:txBody>
                  <a:tcPr/>
                </a:tc>
                <a:tc>
                  <a:txBody>
                    <a:bodyPr/>
                    <a:lstStyle/>
                    <a:p>
                      <a:r>
                        <a:rPr lang="en-IN" dirty="0"/>
                        <a:t>Infrared sensor, photo detector</a:t>
                      </a:r>
                    </a:p>
                  </a:txBody>
                  <a:tcPr/>
                </a:tc>
                <a:extLst>
                  <a:ext uri="{0D108BD9-81ED-4DB2-BD59-A6C34878D82A}">
                    <a16:rowId xmlns:a16="http://schemas.microsoft.com/office/drawing/2014/main" val="1437838529"/>
                  </a:ext>
                </a:extLst>
              </a:tr>
              <a:tr h="703003">
                <a:tc>
                  <a:txBody>
                    <a:bodyPr/>
                    <a:lstStyle/>
                    <a:p>
                      <a:r>
                        <a:rPr lang="en-IN" dirty="0"/>
                        <a:t>Radiation</a:t>
                      </a:r>
                    </a:p>
                  </a:txBody>
                  <a:tcPr/>
                </a:tc>
                <a:tc>
                  <a:txBody>
                    <a:bodyPr/>
                    <a:lstStyle/>
                    <a:p>
                      <a:r>
                        <a:rPr lang="en-IN" dirty="0"/>
                        <a:t>Detects radiation in the environment</a:t>
                      </a:r>
                    </a:p>
                  </a:txBody>
                  <a:tcPr/>
                </a:tc>
                <a:tc>
                  <a:txBody>
                    <a:bodyPr/>
                    <a:lstStyle/>
                    <a:p>
                      <a:r>
                        <a:rPr lang="en-IN" dirty="0"/>
                        <a:t>Neutron detector</a:t>
                      </a:r>
                    </a:p>
                  </a:txBody>
                  <a:tcPr/>
                </a:tc>
                <a:extLst>
                  <a:ext uri="{0D108BD9-81ED-4DB2-BD59-A6C34878D82A}">
                    <a16:rowId xmlns:a16="http://schemas.microsoft.com/office/drawing/2014/main" val="1685218949"/>
                  </a:ext>
                </a:extLst>
              </a:tr>
              <a:tr h="703003">
                <a:tc>
                  <a:txBody>
                    <a:bodyPr/>
                    <a:lstStyle/>
                    <a:p>
                      <a:r>
                        <a:rPr lang="en-IN" dirty="0"/>
                        <a:t>Temperature</a:t>
                      </a:r>
                    </a:p>
                  </a:txBody>
                  <a:tcPr/>
                </a:tc>
                <a:tc>
                  <a:txBody>
                    <a:bodyPr/>
                    <a:lstStyle/>
                    <a:p>
                      <a:r>
                        <a:rPr lang="en-IN" dirty="0"/>
                        <a:t>Detects the amount of heat or cold present in a system (contact or non-contact)</a:t>
                      </a:r>
                    </a:p>
                  </a:txBody>
                  <a:tcPr/>
                </a:tc>
                <a:tc>
                  <a:txBody>
                    <a:bodyPr/>
                    <a:lstStyle/>
                    <a:p>
                      <a:r>
                        <a:rPr lang="en-IN" dirty="0"/>
                        <a:t>Thermometer, calorimeter</a:t>
                      </a:r>
                    </a:p>
                  </a:txBody>
                  <a:tcPr/>
                </a:tc>
                <a:extLst>
                  <a:ext uri="{0D108BD9-81ED-4DB2-BD59-A6C34878D82A}">
                    <a16:rowId xmlns:a16="http://schemas.microsoft.com/office/drawing/2014/main" val="3279848315"/>
                  </a:ext>
                </a:extLst>
              </a:tr>
              <a:tr h="703003">
                <a:tc>
                  <a:txBody>
                    <a:bodyPr/>
                    <a:lstStyle/>
                    <a:p>
                      <a:r>
                        <a:rPr lang="en-IN" dirty="0"/>
                        <a:t>Chemical</a:t>
                      </a:r>
                    </a:p>
                  </a:txBody>
                  <a:tcPr/>
                </a:tc>
                <a:tc>
                  <a:txBody>
                    <a:bodyPr/>
                    <a:lstStyle/>
                    <a:p>
                      <a:r>
                        <a:rPr lang="en-IN" dirty="0"/>
                        <a:t>Measures the concentration of chemicals in a system</a:t>
                      </a:r>
                    </a:p>
                  </a:txBody>
                  <a:tcPr/>
                </a:tc>
                <a:tc>
                  <a:txBody>
                    <a:bodyPr/>
                    <a:lstStyle/>
                    <a:p>
                      <a:r>
                        <a:rPr lang="en-IN" dirty="0" err="1"/>
                        <a:t>Breathlyzer</a:t>
                      </a:r>
                      <a:r>
                        <a:rPr lang="en-IN" dirty="0"/>
                        <a:t>, smoke detector</a:t>
                      </a:r>
                    </a:p>
                  </a:txBody>
                  <a:tcPr/>
                </a:tc>
                <a:extLst>
                  <a:ext uri="{0D108BD9-81ED-4DB2-BD59-A6C34878D82A}">
                    <a16:rowId xmlns:a16="http://schemas.microsoft.com/office/drawing/2014/main" val="94680688"/>
                  </a:ext>
                </a:extLst>
              </a:tr>
              <a:tr h="703003">
                <a:tc>
                  <a:txBody>
                    <a:bodyPr/>
                    <a:lstStyle/>
                    <a:p>
                      <a:r>
                        <a:rPr lang="en-IN" dirty="0"/>
                        <a:t>Biosensors</a:t>
                      </a:r>
                    </a:p>
                  </a:txBody>
                  <a:tcPr/>
                </a:tc>
                <a:tc>
                  <a:txBody>
                    <a:bodyPr/>
                    <a:lstStyle/>
                    <a:p>
                      <a:r>
                        <a:rPr lang="en-IN" dirty="0"/>
                        <a:t>Detects several biological elements (tissue, cell, enzymes, antibodies, nucleic acid)</a:t>
                      </a:r>
                    </a:p>
                  </a:txBody>
                  <a:tcPr/>
                </a:tc>
                <a:tc>
                  <a:txBody>
                    <a:bodyPr/>
                    <a:lstStyle/>
                    <a:p>
                      <a:r>
                        <a:rPr lang="en-IN" dirty="0"/>
                        <a:t>Blood glucose, pulse, electro-</a:t>
                      </a:r>
                      <a:r>
                        <a:rPr lang="en-IN" dirty="0" err="1"/>
                        <a:t>cardiogarph</a:t>
                      </a:r>
                      <a:endParaRPr lang="en-IN" dirty="0"/>
                    </a:p>
                  </a:txBody>
                  <a:tcPr/>
                </a:tc>
                <a:extLst>
                  <a:ext uri="{0D108BD9-81ED-4DB2-BD59-A6C34878D82A}">
                    <a16:rowId xmlns:a16="http://schemas.microsoft.com/office/drawing/2014/main" val="214080025"/>
                  </a:ext>
                </a:extLst>
              </a:tr>
            </a:tbl>
          </a:graphicData>
        </a:graphic>
      </p:graphicFrame>
    </p:spTree>
    <p:extLst>
      <p:ext uri="{BB962C8B-B14F-4D97-AF65-F5344CB8AC3E}">
        <p14:creationId xmlns:p14="http://schemas.microsoft.com/office/powerpoint/2010/main" val="12038928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D42C0-5F7C-11A1-6652-C88F13F53944}"/>
              </a:ext>
            </a:extLst>
          </p:cNvPr>
          <p:cNvSpPr>
            <a:spLocks noGrp="1"/>
          </p:cNvSpPr>
          <p:nvPr>
            <p:ph type="title"/>
          </p:nvPr>
        </p:nvSpPr>
        <p:spPr>
          <a:xfrm>
            <a:off x="474216" y="18256"/>
            <a:ext cx="10515600" cy="869512"/>
          </a:xfrm>
        </p:spPr>
        <p:txBody>
          <a:bodyPr/>
          <a:lstStyle/>
          <a:p>
            <a:r>
              <a:rPr lang="en-IN" dirty="0"/>
              <a:t>Examples:</a:t>
            </a:r>
          </a:p>
        </p:txBody>
      </p:sp>
      <p:pic>
        <p:nvPicPr>
          <p:cNvPr id="5" name="Content Placeholder 4">
            <a:extLst>
              <a:ext uri="{FF2B5EF4-FFF2-40B4-BE49-F238E27FC236}">
                <a16:creationId xmlns:a16="http://schemas.microsoft.com/office/drawing/2014/main" id="{04FE0BC7-0585-EB31-87EA-007910FA56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4215" y="887768"/>
            <a:ext cx="4728099" cy="3275859"/>
          </a:xfrm>
        </p:spPr>
      </p:pic>
      <p:pic>
        <p:nvPicPr>
          <p:cNvPr id="7" name="Picture 6">
            <a:extLst>
              <a:ext uri="{FF2B5EF4-FFF2-40B4-BE49-F238E27FC236}">
                <a16:creationId xmlns:a16="http://schemas.microsoft.com/office/drawing/2014/main" id="{3C00DB66-D239-98DF-0580-B203BA4C66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26129"/>
            <a:ext cx="5089864" cy="3675354"/>
          </a:xfrm>
          <a:prstGeom prst="rect">
            <a:avLst/>
          </a:prstGeom>
        </p:spPr>
      </p:pic>
      <p:pic>
        <p:nvPicPr>
          <p:cNvPr id="9" name="Picture 8">
            <a:extLst>
              <a:ext uri="{FF2B5EF4-FFF2-40B4-BE49-F238E27FC236}">
                <a16:creationId xmlns:a16="http://schemas.microsoft.com/office/drawing/2014/main" id="{59AEFA7D-B7F5-0F09-8D30-A3ACD4FEC8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3414" y="4101483"/>
            <a:ext cx="4998127" cy="2812024"/>
          </a:xfrm>
          <a:prstGeom prst="rect">
            <a:avLst/>
          </a:prstGeom>
        </p:spPr>
      </p:pic>
    </p:spTree>
    <p:extLst>
      <p:ext uri="{BB962C8B-B14F-4D97-AF65-F5344CB8AC3E}">
        <p14:creationId xmlns:p14="http://schemas.microsoft.com/office/powerpoint/2010/main" val="8287170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3FA4A-A469-B536-20E2-35F3ED037B59}"/>
              </a:ext>
            </a:extLst>
          </p:cNvPr>
          <p:cNvSpPr>
            <a:spLocks noGrp="1"/>
          </p:cNvSpPr>
          <p:nvPr>
            <p:ph type="title"/>
          </p:nvPr>
        </p:nvSpPr>
        <p:spPr>
          <a:xfrm>
            <a:off x="838200" y="142044"/>
            <a:ext cx="10515600" cy="790112"/>
          </a:xfrm>
        </p:spPr>
        <p:txBody>
          <a:bodyPr/>
          <a:lstStyle/>
          <a:p>
            <a:r>
              <a:rPr lang="en-IN" dirty="0"/>
              <a:t>Actuators: (Natural complements to sensors)</a:t>
            </a:r>
          </a:p>
        </p:txBody>
      </p:sp>
      <p:sp>
        <p:nvSpPr>
          <p:cNvPr id="3" name="Content Placeholder 2">
            <a:extLst>
              <a:ext uri="{FF2B5EF4-FFF2-40B4-BE49-F238E27FC236}">
                <a16:creationId xmlns:a16="http://schemas.microsoft.com/office/drawing/2014/main" id="{84271965-FC36-0333-38D9-3061BE1F87A9}"/>
              </a:ext>
            </a:extLst>
          </p:cNvPr>
          <p:cNvSpPr>
            <a:spLocks noGrp="1"/>
          </p:cNvSpPr>
          <p:nvPr>
            <p:ph idx="1"/>
          </p:nvPr>
        </p:nvSpPr>
        <p:spPr>
          <a:xfrm>
            <a:off x="88777" y="1162974"/>
            <a:ext cx="11887200" cy="5552981"/>
          </a:xfrm>
        </p:spPr>
        <p:txBody>
          <a:bodyPr/>
          <a:lstStyle/>
          <a:p>
            <a:r>
              <a:rPr lang="en-IN" dirty="0"/>
              <a:t>Receive some types of control signal (commonly an electric signal or digital command) that triggers a physical effect, usually some type of motion, force and so on.</a:t>
            </a:r>
          </a:p>
          <a:p>
            <a:pPr marL="0" indent="0">
              <a:buNone/>
            </a:pPr>
            <a:endParaRPr lang="en-IN" dirty="0"/>
          </a:p>
        </p:txBody>
      </p:sp>
      <p:pic>
        <p:nvPicPr>
          <p:cNvPr id="5" name="Picture 4">
            <a:extLst>
              <a:ext uri="{FF2B5EF4-FFF2-40B4-BE49-F238E27FC236}">
                <a16:creationId xmlns:a16="http://schemas.microsoft.com/office/drawing/2014/main" id="{B8F7CA70-15D3-8093-EFDA-BD06B4733A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55" y="2379216"/>
            <a:ext cx="6338658" cy="4057094"/>
          </a:xfrm>
          <a:prstGeom prst="rect">
            <a:avLst/>
          </a:prstGeom>
        </p:spPr>
      </p:pic>
      <p:pic>
        <p:nvPicPr>
          <p:cNvPr id="7" name="Picture 6">
            <a:extLst>
              <a:ext uri="{FF2B5EF4-FFF2-40B4-BE49-F238E27FC236}">
                <a16:creationId xmlns:a16="http://schemas.microsoft.com/office/drawing/2014/main" id="{942731D7-4FD8-367C-05E7-1FC8950438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1003" y="2157274"/>
            <a:ext cx="5734974" cy="4558681"/>
          </a:xfrm>
          <a:prstGeom prst="rect">
            <a:avLst/>
          </a:prstGeom>
        </p:spPr>
      </p:pic>
    </p:spTree>
    <p:extLst>
      <p:ext uri="{BB962C8B-B14F-4D97-AF65-F5344CB8AC3E}">
        <p14:creationId xmlns:p14="http://schemas.microsoft.com/office/powerpoint/2010/main" val="26755343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3B36C-EA07-1AA6-DA7B-AB0B094FFD77}"/>
              </a:ext>
            </a:extLst>
          </p:cNvPr>
          <p:cNvSpPr>
            <a:spLocks noGrp="1"/>
          </p:cNvSpPr>
          <p:nvPr>
            <p:ph type="title"/>
          </p:nvPr>
        </p:nvSpPr>
        <p:spPr>
          <a:xfrm>
            <a:off x="337351" y="133165"/>
            <a:ext cx="11016449" cy="852257"/>
          </a:xfrm>
        </p:spPr>
        <p:txBody>
          <a:bodyPr>
            <a:normAutofit/>
          </a:bodyPr>
          <a:lstStyle/>
          <a:p>
            <a:r>
              <a:rPr lang="en-IN" dirty="0"/>
              <a:t>Categories of Actuators:</a:t>
            </a:r>
          </a:p>
        </p:txBody>
      </p:sp>
      <p:sp>
        <p:nvSpPr>
          <p:cNvPr id="3" name="Content Placeholder 2">
            <a:extLst>
              <a:ext uri="{FF2B5EF4-FFF2-40B4-BE49-F238E27FC236}">
                <a16:creationId xmlns:a16="http://schemas.microsoft.com/office/drawing/2014/main" id="{0802D6AD-E463-77C3-14D6-AAFED3127133}"/>
              </a:ext>
            </a:extLst>
          </p:cNvPr>
          <p:cNvSpPr>
            <a:spLocks noGrp="1"/>
          </p:cNvSpPr>
          <p:nvPr>
            <p:ph idx="1"/>
          </p:nvPr>
        </p:nvSpPr>
        <p:spPr>
          <a:xfrm>
            <a:off x="585926" y="1852258"/>
            <a:ext cx="10767874" cy="4351338"/>
          </a:xfrm>
        </p:spPr>
        <p:txBody>
          <a:bodyPr/>
          <a:lstStyle/>
          <a:p>
            <a:r>
              <a:rPr lang="en-IN" dirty="0"/>
              <a:t>Type of motion (linear, rotary, axes)</a:t>
            </a:r>
          </a:p>
          <a:p>
            <a:r>
              <a:rPr lang="en-IN" dirty="0"/>
              <a:t>Power (power output)</a:t>
            </a:r>
          </a:p>
          <a:p>
            <a:r>
              <a:rPr lang="en-IN" dirty="0"/>
              <a:t>Binary or continuous (number of stable state output)</a:t>
            </a:r>
          </a:p>
          <a:p>
            <a:r>
              <a:rPr lang="en-IN" dirty="0"/>
              <a:t>Area of application (specific industry or vertical where they are used)</a:t>
            </a:r>
          </a:p>
          <a:p>
            <a:r>
              <a:rPr lang="en-IN" dirty="0"/>
              <a:t>Type of energy (energy type utilized)</a:t>
            </a:r>
          </a:p>
          <a:p>
            <a:endParaRPr lang="en-IN" dirty="0"/>
          </a:p>
        </p:txBody>
      </p:sp>
    </p:spTree>
    <p:extLst>
      <p:ext uri="{BB962C8B-B14F-4D97-AF65-F5344CB8AC3E}">
        <p14:creationId xmlns:p14="http://schemas.microsoft.com/office/powerpoint/2010/main" val="10318115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50844-4A53-9E8E-7627-90DD9C1412FC}"/>
              </a:ext>
            </a:extLst>
          </p:cNvPr>
          <p:cNvSpPr>
            <a:spLocks noGrp="1"/>
          </p:cNvSpPr>
          <p:nvPr>
            <p:ph type="title"/>
          </p:nvPr>
        </p:nvSpPr>
        <p:spPr>
          <a:xfrm>
            <a:off x="767179" y="107673"/>
            <a:ext cx="10515600" cy="917704"/>
          </a:xfrm>
        </p:spPr>
        <p:txBody>
          <a:bodyPr>
            <a:normAutofit/>
          </a:bodyPr>
          <a:lstStyle/>
          <a:p>
            <a:r>
              <a:rPr lang="en-IN" dirty="0"/>
              <a:t>Actuator Classification based on energy type</a:t>
            </a:r>
          </a:p>
        </p:txBody>
      </p:sp>
      <p:graphicFrame>
        <p:nvGraphicFramePr>
          <p:cNvPr id="4" name="Table 4">
            <a:extLst>
              <a:ext uri="{FF2B5EF4-FFF2-40B4-BE49-F238E27FC236}">
                <a16:creationId xmlns:a16="http://schemas.microsoft.com/office/drawing/2014/main" id="{A13D58C7-FE87-5ADA-D95A-0944043F5289}"/>
              </a:ext>
            </a:extLst>
          </p:cNvPr>
          <p:cNvGraphicFramePr>
            <a:graphicFrameLocks noGrp="1"/>
          </p:cNvGraphicFramePr>
          <p:nvPr>
            <p:ph idx="1"/>
            <p:extLst>
              <p:ext uri="{D42A27DB-BD31-4B8C-83A1-F6EECF244321}">
                <p14:modId xmlns:p14="http://schemas.microsoft.com/office/powerpoint/2010/main" val="636793665"/>
              </p:ext>
            </p:extLst>
          </p:nvPr>
        </p:nvGraphicFramePr>
        <p:xfrm>
          <a:off x="838200" y="1553592"/>
          <a:ext cx="10515600" cy="4589749"/>
        </p:xfrm>
        <a:graphic>
          <a:graphicData uri="http://schemas.openxmlformats.org/drawingml/2006/table">
            <a:tbl>
              <a:tblPr firstRow="1" bandRow="1">
                <a:tableStyleId>{5C22544A-7EE6-4342-B048-85BDC9FD1C3A}</a:tableStyleId>
              </a:tblPr>
              <a:tblGrid>
                <a:gridCol w="4612689">
                  <a:extLst>
                    <a:ext uri="{9D8B030D-6E8A-4147-A177-3AD203B41FA5}">
                      <a16:colId xmlns:a16="http://schemas.microsoft.com/office/drawing/2014/main" val="1835617201"/>
                    </a:ext>
                  </a:extLst>
                </a:gridCol>
                <a:gridCol w="5902911">
                  <a:extLst>
                    <a:ext uri="{9D8B030D-6E8A-4147-A177-3AD203B41FA5}">
                      <a16:colId xmlns:a16="http://schemas.microsoft.com/office/drawing/2014/main" val="145550577"/>
                    </a:ext>
                  </a:extLst>
                </a:gridCol>
              </a:tblGrid>
              <a:tr h="445889">
                <a:tc>
                  <a:txBody>
                    <a:bodyPr/>
                    <a:lstStyle/>
                    <a:p>
                      <a:r>
                        <a:rPr lang="en-IN" dirty="0"/>
                        <a:t>Type</a:t>
                      </a:r>
                    </a:p>
                  </a:txBody>
                  <a:tcPr/>
                </a:tc>
                <a:tc>
                  <a:txBody>
                    <a:bodyPr/>
                    <a:lstStyle/>
                    <a:p>
                      <a:r>
                        <a:rPr lang="en-IN" dirty="0"/>
                        <a:t>Examples</a:t>
                      </a:r>
                    </a:p>
                  </a:txBody>
                  <a:tcPr/>
                </a:tc>
                <a:extLst>
                  <a:ext uri="{0D108BD9-81ED-4DB2-BD59-A6C34878D82A}">
                    <a16:rowId xmlns:a16="http://schemas.microsoft.com/office/drawing/2014/main" val="1761294930"/>
                  </a:ext>
                </a:extLst>
              </a:tr>
              <a:tr h="490278">
                <a:tc>
                  <a:txBody>
                    <a:bodyPr/>
                    <a:lstStyle/>
                    <a:p>
                      <a:r>
                        <a:rPr lang="en-IN" dirty="0"/>
                        <a:t>Mechanical actuators</a:t>
                      </a:r>
                    </a:p>
                  </a:txBody>
                  <a:tcPr/>
                </a:tc>
                <a:tc>
                  <a:txBody>
                    <a:bodyPr/>
                    <a:lstStyle/>
                    <a:p>
                      <a:r>
                        <a:rPr lang="en-IN" dirty="0"/>
                        <a:t>Lever, screw jack, and hard crank</a:t>
                      </a:r>
                    </a:p>
                  </a:txBody>
                  <a:tcPr/>
                </a:tc>
                <a:extLst>
                  <a:ext uri="{0D108BD9-81ED-4DB2-BD59-A6C34878D82A}">
                    <a16:rowId xmlns:a16="http://schemas.microsoft.com/office/drawing/2014/main" val="3711544139"/>
                  </a:ext>
                </a:extLst>
              </a:tr>
              <a:tr h="490278">
                <a:tc>
                  <a:txBody>
                    <a:bodyPr/>
                    <a:lstStyle/>
                    <a:p>
                      <a:r>
                        <a:rPr lang="en-IN" dirty="0"/>
                        <a:t>Electrical actuators</a:t>
                      </a:r>
                    </a:p>
                  </a:txBody>
                  <a:tcPr/>
                </a:tc>
                <a:tc>
                  <a:txBody>
                    <a:bodyPr/>
                    <a:lstStyle/>
                    <a:p>
                      <a:r>
                        <a:rPr lang="en-IN" dirty="0"/>
                        <a:t>Thyristor, bipolar transistor, diode</a:t>
                      </a:r>
                    </a:p>
                  </a:txBody>
                  <a:tcPr/>
                </a:tc>
                <a:extLst>
                  <a:ext uri="{0D108BD9-81ED-4DB2-BD59-A6C34878D82A}">
                    <a16:rowId xmlns:a16="http://schemas.microsoft.com/office/drawing/2014/main" val="3473178049"/>
                  </a:ext>
                </a:extLst>
              </a:tr>
              <a:tr h="490278">
                <a:tc>
                  <a:txBody>
                    <a:bodyPr/>
                    <a:lstStyle/>
                    <a:p>
                      <a:r>
                        <a:rPr lang="en-IN" dirty="0"/>
                        <a:t>Electromechanical actuators</a:t>
                      </a:r>
                    </a:p>
                  </a:txBody>
                  <a:tcPr/>
                </a:tc>
                <a:tc>
                  <a:txBody>
                    <a:bodyPr/>
                    <a:lstStyle/>
                    <a:p>
                      <a:r>
                        <a:rPr lang="en-IN" dirty="0"/>
                        <a:t>AC motor, DC motor, step motor</a:t>
                      </a:r>
                    </a:p>
                  </a:txBody>
                  <a:tcPr/>
                </a:tc>
                <a:extLst>
                  <a:ext uri="{0D108BD9-81ED-4DB2-BD59-A6C34878D82A}">
                    <a16:rowId xmlns:a16="http://schemas.microsoft.com/office/drawing/2014/main" val="3465075828"/>
                  </a:ext>
                </a:extLst>
              </a:tr>
              <a:tr h="490278">
                <a:tc>
                  <a:txBody>
                    <a:bodyPr/>
                    <a:lstStyle/>
                    <a:p>
                      <a:r>
                        <a:rPr lang="en-IN" dirty="0"/>
                        <a:t>Electromagnetic actuators</a:t>
                      </a:r>
                    </a:p>
                  </a:txBody>
                  <a:tcPr/>
                </a:tc>
                <a:tc>
                  <a:txBody>
                    <a:bodyPr/>
                    <a:lstStyle/>
                    <a:p>
                      <a:r>
                        <a:rPr lang="en-IN" dirty="0"/>
                        <a:t>Electromagnet, linear solenoid</a:t>
                      </a:r>
                    </a:p>
                  </a:txBody>
                  <a:tcPr/>
                </a:tc>
                <a:extLst>
                  <a:ext uri="{0D108BD9-81ED-4DB2-BD59-A6C34878D82A}">
                    <a16:rowId xmlns:a16="http://schemas.microsoft.com/office/drawing/2014/main" val="2748286073"/>
                  </a:ext>
                </a:extLst>
              </a:tr>
              <a:tr h="846235">
                <a:tc>
                  <a:txBody>
                    <a:bodyPr/>
                    <a:lstStyle/>
                    <a:p>
                      <a:r>
                        <a:rPr lang="en-IN" dirty="0"/>
                        <a:t>Hydraulic and pneumatic actuators</a:t>
                      </a:r>
                    </a:p>
                  </a:txBody>
                  <a:tcPr/>
                </a:tc>
                <a:tc>
                  <a:txBody>
                    <a:bodyPr/>
                    <a:lstStyle/>
                    <a:p>
                      <a:r>
                        <a:rPr lang="en-IN" dirty="0"/>
                        <a:t>Hydraulic cylinder, pneumatic cylinder, piston, pressure control valves, ait=r motors</a:t>
                      </a:r>
                    </a:p>
                  </a:txBody>
                  <a:tcPr/>
                </a:tc>
                <a:extLst>
                  <a:ext uri="{0D108BD9-81ED-4DB2-BD59-A6C34878D82A}">
                    <a16:rowId xmlns:a16="http://schemas.microsoft.com/office/drawing/2014/main" val="578551934"/>
                  </a:ext>
                </a:extLst>
              </a:tr>
              <a:tr h="846235">
                <a:tc>
                  <a:txBody>
                    <a:bodyPr/>
                    <a:lstStyle/>
                    <a:p>
                      <a:r>
                        <a:rPr lang="en-IN" dirty="0"/>
                        <a:t>Smart material actuators (includes thermal and magnetic actuators) </a:t>
                      </a:r>
                    </a:p>
                  </a:txBody>
                  <a:tcPr/>
                </a:tc>
                <a:tc>
                  <a:txBody>
                    <a:bodyPr/>
                    <a:lstStyle/>
                    <a:p>
                      <a:r>
                        <a:rPr lang="en-IN" dirty="0"/>
                        <a:t>Shape memory alloy, ion exchange fluid, bimetallic strip</a:t>
                      </a:r>
                    </a:p>
                  </a:txBody>
                  <a:tcPr/>
                </a:tc>
                <a:extLst>
                  <a:ext uri="{0D108BD9-81ED-4DB2-BD59-A6C34878D82A}">
                    <a16:rowId xmlns:a16="http://schemas.microsoft.com/office/drawing/2014/main" val="363590242"/>
                  </a:ext>
                </a:extLst>
              </a:tr>
              <a:tr h="490278">
                <a:tc>
                  <a:txBody>
                    <a:bodyPr/>
                    <a:lstStyle/>
                    <a:p>
                      <a:r>
                        <a:rPr lang="en-IN" dirty="0"/>
                        <a:t>Micro and nano actuators</a:t>
                      </a:r>
                    </a:p>
                  </a:txBody>
                  <a:tcPr/>
                </a:tc>
                <a:tc>
                  <a:txBody>
                    <a:bodyPr/>
                    <a:lstStyle/>
                    <a:p>
                      <a:r>
                        <a:rPr lang="en-IN" dirty="0"/>
                        <a:t>Electrostatic motor, microvalve, comb drive</a:t>
                      </a:r>
                    </a:p>
                  </a:txBody>
                  <a:tcPr/>
                </a:tc>
                <a:extLst>
                  <a:ext uri="{0D108BD9-81ED-4DB2-BD59-A6C34878D82A}">
                    <a16:rowId xmlns:a16="http://schemas.microsoft.com/office/drawing/2014/main" val="3012387839"/>
                  </a:ext>
                </a:extLst>
              </a:tr>
            </a:tbl>
          </a:graphicData>
        </a:graphic>
      </p:graphicFrame>
    </p:spTree>
    <p:extLst>
      <p:ext uri="{BB962C8B-B14F-4D97-AF65-F5344CB8AC3E}">
        <p14:creationId xmlns:p14="http://schemas.microsoft.com/office/powerpoint/2010/main" val="26310575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C1CB8-2EED-1D4C-3A6C-4053D5BA9E7A}"/>
              </a:ext>
            </a:extLst>
          </p:cNvPr>
          <p:cNvSpPr>
            <a:spLocks noGrp="1"/>
          </p:cNvSpPr>
          <p:nvPr>
            <p:ph type="title"/>
          </p:nvPr>
        </p:nvSpPr>
        <p:spPr>
          <a:xfrm>
            <a:off x="585925" y="45531"/>
            <a:ext cx="10515600" cy="735704"/>
          </a:xfrm>
        </p:spPr>
        <p:txBody>
          <a:bodyPr/>
          <a:lstStyle/>
          <a:p>
            <a:r>
              <a:rPr lang="en-US" dirty="0"/>
              <a:t>Smart Objects:</a:t>
            </a:r>
            <a:endParaRPr lang="en-IN" dirty="0"/>
          </a:p>
        </p:txBody>
      </p:sp>
      <p:sp>
        <p:nvSpPr>
          <p:cNvPr id="3" name="Content Placeholder 2">
            <a:extLst>
              <a:ext uri="{FF2B5EF4-FFF2-40B4-BE49-F238E27FC236}">
                <a16:creationId xmlns:a16="http://schemas.microsoft.com/office/drawing/2014/main" id="{F941D147-33C5-B046-6989-896BD67928B6}"/>
              </a:ext>
            </a:extLst>
          </p:cNvPr>
          <p:cNvSpPr>
            <a:spLocks noGrp="1"/>
          </p:cNvSpPr>
          <p:nvPr>
            <p:ph idx="1"/>
          </p:nvPr>
        </p:nvSpPr>
        <p:spPr>
          <a:xfrm>
            <a:off x="275208" y="1287262"/>
            <a:ext cx="11762911" cy="5570738"/>
          </a:xfrm>
        </p:spPr>
        <p:txBody>
          <a:bodyPr>
            <a:normAutofit/>
          </a:bodyPr>
          <a:lstStyle/>
          <a:p>
            <a:pPr algn="just"/>
            <a:r>
              <a:rPr lang="en-US" dirty="0"/>
              <a:t>Smart objects transfer everyday object into a network of intelligent objects that are able to learn from and interact with their environment in a meaningful way.</a:t>
            </a:r>
          </a:p>
          <a:p>
            <a:pPr algn="just"/>
            <a:r>
              <a:rPr lang="en-US" dirty="0"/>
              <a:t>A smart object is a device which has minimum four characteristics as follows:</a:t>
            </a:r>
          </a:p>
          <a:p>
            <a:pPr marL="514350" indent="-514350" algn="just">
              <a:buFont typeface="+mj-lt"/>
              <a:buAutoNum type="arabicPeriod"/>
            </a:pPr>
            <a:r>
              <a:rPr lang="en-US" dirty="0"/>
              <a:t>Processing unit</a:t>
            </a:r>
          </a:p>
          <a:p>
            <a:pPr marL="514350" indent="-514350" algn="just">
              <a:buFont typeface="+mj-lt"/>
              <a:buAutoNum type="arabicPeriod"/>
            </a:pPr>
            <a:r>
              <a:rPr lang="en-US" dirty="0"/>
              <a:t>Sensors and/or actuators</a:t>
            </a:r>
          </a:p>
          <a:p>
            <a:pPr marL="514350" indent="-514350" algn="just">
              <a:buFont typeface="+mj-lt"/>
              <a:buAutoNum type="arabicPeriod"/>
            </a:pPr>
            <a:r>
              <a:rPr lang="en-US" dirty="0"/>
              <a:t>Communication device</a:t>
            </a:r>
          </a:p>
          <a:p>
            <a:pPr marL="514350" indent="-514350" algn="just">
              <a:buFont typeface="+mj-lt"/>
              <a:buAutoNum type="arabicPeriod"/>
            </a:pPr>
            <a:r>
              <a:rPr lang="en-US" dirty="0"/>
              <a:t>Power source (electric power, battery power, scavenger sources)</a:t>
            </a:r>
            <a:endParaRPr lang="en-IN" dirty="0"/>
          </a:p>
        </p:txBody>
      </p:sp>
    </p:spTree>
    <p:extLst>
      <p:ext uri="{BB962C8B-B14F-4D97-AF65-F5344CB8AC3E}">
        <p14:creationId xmlns:p14="http://schemas.microsoft.com/office/powerpoint/2010/main" val="3921671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2461C-C651-BDCF-095A-D91B13839930}"/>
              </a:ext>
            </a:extLst>
          </p:cNvPr>
          <p:cNvSpPr>
            <a:spLocks noGrp="1"/>
          </p:cNvSpPr>
          <p:nvPr>
            <p:ph type="title"/>
          </p:nvPr>
        </p:nvSpPr>
        <p:spPr/>
        <p:txBody>
          <a:bodyPr/>
          <a:lstStyle/>
          <a:p>
            <a:r>
              <a:rPr lang="en-IN" dirty="0" err="1"/>
              <a:t>Contd</a:t>
            </a:r>
            <a:r>
              <a:rPr lang="en-IN" dirty="0"/>
              <a:t>…</a:t>
            </a:r>
          </a:p>
        </p:txBody>
      </p:sp>
      <p:sp>
        <p:nvSpPr>
          <p:cNvPr id="3" name="Content Placeholder 2">
            <a:extLst>
              <a:ext uri="{FF2B5EF4-FFF2-40B4-BE49-F238E27FC236}">
                <a16:creationId xmlns:a16="http://schemas.microsoft.com/office/drawing/2014/main" id="{6A3B626E-0A12-998B-CDB7-BC49C66C887A}"/>
              </a:ext>
            </a:extLst>
          </p:cNvPr>
          <p:cNvSpPr>
            <a:spLocks noGrp="1"/>
          </p:cNvSpPr>
          <p:nvPr>
            <p:ph idx="1"/>
          </p:nvPr>
        </p:nvSpPr>
        <p:spPr/>
        <p:txBody>
          <a:bodyPr/>
          <a:lstStyle/>
          <a:p>
            <a:r>
              <a:rPr lang="en-IN" dirty="0"/>
              <a:t>Internet technology connecting devices, machines, and tools to the Internet by means of wireless technologies.</a:t>
            </a:r>
          </a:p>
          <a:p>
            <a:r>
              <a:rPr lang="en-IN" dirty="0"/>
              <a:t>“Things” connected to the Internet are projected to cross 50 billion in the near future.</a:t>
            </a:r>
          </a:p>
          <a:p>
            <a:r>
              <a:rPr lang="en-IN" dirty="0"/>
              <a:t>Unification of technologies such as low-power embedded systems, cloud computing, big data, machine learning, and networking.</a:t>
            </a:r>
          </a:p>
        </p:txBody>
      </p:sp>
    </p:spTree>
    <p:extLst>
      <p:ext uri="{BB962C8B-B14F-4D97-AF65-F5344CB8AC3E}">
        <p14:creationId xmlns:p14="http://schemas.microsoft.com/office/powerpoint/2010/main" val="29293556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E10ED-AB3A-8D1D-DC61-7D31AF978A72}"/>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A8BBED45-3321-177C-8F3E-3A938A37AB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6454" y="692458"/>
            <a:ext cx="7812350" cy="5983550"/>
          </a:xfrm>
          <a:prstGeom prst="rect">
            <a:avLst/>
          </a:prstGeom>
        </p:spPr>
      </p:pic>
    </p:spTree>
    <p:extLst>
      <p:ext uri="{BB962C8B-B14F-4D97-AF65-F5344CB8AC3E}">
        <p14:creationId xmlns:p14="http://schemas.microsoft.com/office/powerpoint/2010/main" val="12393181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7E39A-2BC4-CAC8-CA6A-26773616BB25}"/>
              </a:ext>
            </a:extLst>
          </p:cNvPr>
          <p:cNvSpPr>
            <a:spLocks noGrp="1"/>
          </p:cNvSpPr>
          <p:nvPr>
            <p:ph type="title"/>
          </p:nvPr>
        </p:nvSpPr>
        <p:spPr>
          <a:xfrm>
            <a:off x="838200" y="365125"/>
            <a:ext cx="10515600" cy="815605"/>
          </a:xfrm>
        </p:spPr>
        <p:txBody>
          <a:bodyPr/>
          <a:lstStyle/>
          <a:p>
            <a:r>
              <a:rPr lang="en-US" dirty="0"/>
              <a:t>Trends in smart objects:</a:t>
            </a:r>
            <a:endParaRPr lang="en-IN" dirty="0"/>
          </a:p>
        </p:txBody>
      </p:sp>
      <p:sp>
        <p:nvSpPr>
          <p:cNvPr id="3" name="Content Placeholder 2">
            <a:extLst>
              <a:ext uri="{FF2B5EF4-FFF2-40B4-BE49-F238E27FC236}">
                <a16:creationId xmlns:a16="http://schemas.microsoft.com/office/drawing/2014/main" id="{21512CDE-6659-3527-879F-1D0AC608A20E}"/>
              </a:ext>
            </a:extLst>
          </p:cNvPr>
          <p:cNvSpPr>
            <a:spLocks noGrp="1"/>
          </p:cNvSpPr>
          <p:nvPr>
            <p:ph idx="1"/>
          </p:nvPr>
        </p:nvSpPr>
        <p:spPr>
          <a:xfrm>
            <a:off x="838200" y="1597981"/>
            <a:ext cx="10515600" cy="4605615"/>
          </a:xfrm>
        </p:spPr>
        <p:txBody>
          <a:bodyPr/>
          <a:lstStyle/>
          <a:p>
            <a:r>
              <a:rPr lang="en-US" dirty="0"/>
              <a:t>Size is decreasing</a:t>
            </a:r>
          </a:p>
          <a:p>
            <a:r>
              <a:rPr lang="en-US" dirty="0"/>
              <a:t>Power consumption is decreasing</a:t>
            </a:r>
          </a:p>
          <a:p>
            <a:r>
              <a:rPr lang="en-US" dirty="0"/>
              <a:t>Processing power is increasing</a:t>
            </a:r>
          </a:p>
          <a:p>
            <a:r>
              <a:rPr lang="en-US" dirty="0"/>
              <a:t>Communication capabilities are improving</a:t>
            </a:r>
          </a:p>
          <a:p>
            <a:r>
              <a:rPr lang="en-US" dirty="0"/>
              <a:t>Communication is being increasingly standardized</a:t>
            </a:r>
          </a:p>
          <a:p>
            <a:pPr marL="0" indent="0">
              <a:buNone/>
            </a:pPr>
            <a:endParaRPr lang="en-US" dirty="0"/>
          </a:p>
          <a:p>
            <a:pPr marL="0" indent="0">
              <a:buNone/>
            </a:pPr>
            <a:r>
              <a:rPr lang="en-US" dirty="0"/>
              <a:t>These trends create sophisticated devices that are able to perform increasingly complex tasks with greater efficiency.</a:t>
            </a:r>
            <a:endParaRPr lang="en-IN" dirty="0"/>
          </a:p>
        </p:txBody>
      </p:sp>
    </p:spTree>
    <p:extLst>
      <p:ext uri="{BB962C8B-B14F-4D97-AF65-F5344CB8AC3E}">
        <p14:creationId xmlns:p14="http://schemas.microsoft.com/office/powerpoint/2010/main" val="37586411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F8F91-B6B4-6129-DA48-316E8FAD5DE7}"/>
              </a:ext>
            </a:extLst>
          </p:cNvPr>
          <p:cNvSpPr>
            <a:spLocks noGrp="1"/>
          </p:cNvSpPr>
          <p:nvPr>
            <p:ph type="title"/>
          </p:nvPr>
        </p:nvSpPr>
        <p:spPr>
          <a:xfrm>
            <a:off x="838200" y="1"/>
            <a:ext cx="10515600" cy="585925"/>
          </a:xfrm>
        </p:spPr>
        <p:txBody>
          <a:bodyPr>
            <a:normAutofit fontScale="90000"/>
          </a:bodyPr>
          <a:lstStyle/>
          <a:p>
            <a:r>
              <a:rPr lang="en-US" dirty="0"/>
              <a:t>Sensor Networks:                         </a:t>
            </a:r>
            <a:endParaRPr lang="en-IN" dirty="0"/>
          </a:p>
        </p:txBody>
      </p:sp>
      <p:sp>
        <p:nvSpPr>
          <p:cNvPr id="3" name="Content Placeholder 2">
            <a:extLst>
              <a:ext uri="{FF2B5EF4-FFF2-40B4-BE49-F238E27FC236}">
                <a16:creationId xmlns:a16="http://schemas.microsoft.com/office/drawing/2014/main" id="{1ADF1970-4AF4-1F22-6181-634106C34535}"/>
              </a:ext>
            </a:extLst>
          </p:cNvPr>
          <p:cNvSpPr>
            <a:spLocks noGrp="1"/>
          </p:cNvSpPr>
          <p:nvPr>
            <p:ph idx="1"/>
          </p:nvPr>
        </p:nvSpPr>
        <p:spPr>
          <a:xfrm>
            <a:off x="124287" y="754602"/>
            <a:ext cx="11896078" cy="5930283"/>
          </a:xfrm>
        </p:spPr>
        <p:txBody>
          <a:bodyPr>
            <a:normAutofit/>
          </a:bodyPr>
          <a:lstStyle/>
          <a:p>
            <a:pPr algn="just"/>
            <a:r>
              <a:rPr lang="en-US" sz="2400" dirty="0"/>
              <a:t>SANETs in the real world need an extreme level of deployment flexibility.</a:t>
            </a:r>
          </a:p>
          <a:p>
            <a:pPr marL="0" indent="0" algn="just">
              <a:buNone/>
            </a:pPr>
            <a:r>
              <a:rPr lang="en-US" sz="2400" dirty="0"/>
              <a:t>Advantages of wireless-based solution:</a:t>
            </a:r>
          </a:p>
          <a:p>
            <a:pPr marL="514350" indent="-514350" algn="just">
              <a:buFont typeface="+mj-lt"/>
              <a:buAutoNum type="arabicPeriod"/>
            </a:pPr>
            <a:r>
              <a:rPr lang="en-US" sz="2400" dirty="0"/>
              <a:t>Greater deployment flexibility</a:t>
            </a:r>
          </a:p>
          <a:p>
            <a:pPr marL="514350" indent="-514350" algn="just">
              <a:buFont typeface="+mj-lt"/>
              <a:buAutoNum type="arabicPeriod"/>
            </a:pPr>
            <a:r>
              <a:rPr lang="en-US" sz="2400" dirty="0"/>
              <a:t>Simpler scaling to a large number of nodes</a:t>
            </a:r>
          </a:p>
          <a:p>
            <a:pPr marL="514350" indent="-514350" algn="just">
              <a:buFont typeface="+mj-lt"/>
              <a:buAutoNum type="arabicPeriod"/>
            </a:pPr>
            <a:r>
              <a:rPr lang="en-US" sz="2400" dirty="0"/>
              <a:t>Lower implementation cost</a:t>
            </a:r>
          </a:p>
          <a:p>
            <a:pPr marL="514350" indent="-514350" algn="just">
              <a:buFont typeface="+mj-lt"/>
              <a:buAutoNum type="arabicPeriod"/>
            </a:pPr>
            <a:r>
              <a:rPr lang="en-US" sz="2400" dirty="0"/>
              <a:t>Easier long-term maintenance</a:t>
            </a:r>
          </a:p>
          <a:p>
            <a:pPr marL="514350" indent="-514350" algn="just">
              <a:buFont typeface="+mj-lt"/>
              <a:buAutoNum type="arabicPeriod"/>
            </a:pPr>
            <a:r>
              <a:rPr lang="en-US" sz="2400" dirty="0"/>
              <a:t>Effortless introduction of new sensor/actuator nodes</a:t>
            </a:r>
          </a:p>
          <a:p>
            <a:pPr marL="514350" indent="-514350" algn="just">
              <a:buFont typeface="+mj-lt"/>
              <a:buAutoNum type="arabicPeriod"/>
            </a:pPr>
            <a:r>
              <a:rPr lang="en-US" sz="2400" dirty="0"/>
              <a:t>Better equipped to handle dynamic topology changes</a:t>
            </a:r>
          </a:p>
          <a:p>
            <a:pPr marL="0" indent="0" algn="just">
              <a:buNone/>
            </a:pPr>
            <a:r>
              <a:rPr lang="en-US" sz="2400" dirty="0"/>
              <a:t>Disadvantages of wireless-based solution:</a:t>
            </a:r>
          </a:p>
          <a:p>
            <a:pPr marL="514350" indent="-514350" algn="just">
              <a:buFont typeface="+mj-lt"/>
              <a:buAutoNum type="arabicPeriod"/>
            </a:pPr>
            <a:r>
              <a:rPr lang="en-US" sz="2400" dirty="0"/>
              <a:t>Potentially less secure</a:t>
            </a:r>
          </a:p>
          <a:p>
            <a:pPr marL="514350" indent="-514350" algn="just">
              <a:buFont typeface="+mj-lt"/>
              <a:buAutoNum type="arabicPeriod"/>
            </a:pPr>
            <a:r>
              <a:rPr lang="en-US" sz="2400" dirty="0"/>
              <a:t>Typically lower transmission speed</a:t>
            </a:r>
          </a:p>
          <a:p>
            <a:pPr marL="514350" indent="-514350" algn="just">
              <a:buFont typeface="+mj-lt"/>
              <a:buAutoNum type="arabicPeriod"/>
            </a:pPr>
            <a:r>
              <a:rPr lang="en-US" sz="2400" dirty="0"/>
              <a:t>Greater level of impact by environment</a:t>
            </a:r>
          </a:p>
          <a:p>
            <a:pPr marL="0" indent="0" algn="just">
              <a:buNone/>
            </a:pPr>
            <a:endParaRPr lang="en-US" sz="2400" dirty="0"/>
          </a:p>
          <a:p>
            <a:pPr marL="514350" indent="-514350">
              <a:buFont typeface="+mj-lt"/>
              <a:buAutoNum type="arabicPeriod"/>
            </a:pPr>
            <a:endParaRPr lang="en-IN" dirty="0"/>
          </a:p>
        </p:txBody>
      </p:sp>
      <p:sp>
        <p:nvSpPr>
          <p:cNvPr id="4" name="Rectangle 3">
            <a:extLst>
              <a:ext uri="{FF2B5EF4-FFF2-40B4-BE49-F238E27FC236}">
                <a16:creationId xmlns:a16="http://schemas.microsoft.com/office/drawing/2014/main" id="{429F435D-FFFE-FB84-32F6-6B18890B9BB7}"/>
              </a:ext>
            </a:extLst>
          </p:cNvPr>
          <p:cNvSpPr/>
          <p:nvPr/>
        </p:nvSpPr>
        <p:spPr>
          <a:xfrm>
            <a:off x="266330" y="6232124"/>
            <a:ext cx="11745157" cy="51490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Wireless SANETs are typically referred as wireless sensor networks (WSNs), considering actuators are part of WSNs </a:t>
            </a:r>
            <a:endParaRPr lang="en-IN" dirty="0"/>
          </a:p>
        </p:txBody>
      </p:sp>
    </p:spTree>
    <p:extLst>
      <p:ext uri="{BB962C8B-B14F-4D97-AF65-F5344CB8AC3E}">
        <p14:creationId xmlns:p14="http://schemas.microsoft.com/office/powerpoint/2010/main" val="8486316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044B1-9DA3-4734-1F97-DB7194A1BD3A}"/>
              </a:ext>
            </a:extLst>
          </p:cNvPr>
          <p:cNvSpPr>
            <a:spLocks noGrp="1"/>
          </p:cNvSpPr>
          <p:nvPr>
            <p:ph type="title"/>
          </p:nvPr>
        </p:nvSpPr>
        <p:spPr>
          <a:xfrm>
            <a:off x="559293" y="62144"/>
            <a:ext cx="10999433" cy="781236"/>
          </a:xfrm>
        </p:spPr>
        <p:txBody>
          <a:bodyPr>
            <a:normAutofit/>
          </a:bodyPr>
          <a:lstStyle/>
          <a:p>
            <a:r>
              <a:rPr lang="en-US" dirty="0"/>
              <a:t>Wireless Sensor networks (WSNs)</a:t>
            </a:r>
            <a:endParaRPr lang="en-IN" dirty="0"/>
          </a:p>
        </p:txBody>
      </p:sp>
      <p:sp>
        <p:nvSpPr>
          <p:cNvPr id="3" name="Content Placeholder 2">
            <a:extLst>
              <a:ext uri="{FF2B5EF4-FFF2-40B4-BE49-F238E27FC236}">
                <a16:creationId xmlns:a16="http://schemas.microsoft.com/office/drawing/2014/main" id="{869B675F-77A4-0E5F-C4F2-16A8D994C500}"/>
              </a:ext>
            </a:extLst>
          </p:cNvPr>
          <p:cNvSpPr>
            <a:spLocks noGrp="1"/>
          </p:cNvSpPr>
          <p:nvPr>
            <p:ph idx="1"/>
          </p:nvPr>
        </p:nvSpPr>
        <p:spPr>
          <a:xfrm>
            <a:off x="354367" y="923278"/>
            <a:ext cx="11479567" cy="5690586"/>
          </a:xfrm>
        </p:spPr>
        <p:txBody>
          <a:bodyPr/>
          <a:lstStyle/>
          <a:p>
            <a:r>
              <a:rPr lang="en-US" dirty="0"/>
              <a:t>WSN is created using the wirelessly connected smart objects known as </a:t>
            </a:r>
            <a:r>
              <a:rPr lang="en-US" i="1" dirty="0"/>
              <a:t>motes.</a:t>
            </a:r>
          </a:p>
          <a:p>
            <a:pPr marL="0" indent="0">
              <a:buNone/>
            </a:pPr>
            <a:r>
              <a:rPr lang="en-US" dirty="0"/>
              <a:t>Limitations of smart objects in WSNs</a:t>
            </a:r>
          </a:p>
          <a:p>
            <a:r>
              <a:rPr lang="en-US" dirty="0"/>
              <a:t>Limited processing power</a:t>
            </a:r>
          </a:p>
          <a:p>
            <a:r>
              <a:rPr lang="en-US" dirty="0"/>
              <a:t>Limited memory</a:t>
            </a:r>
          </a:p>
          <a:p>
            <a:r>
              <a:rPr lang="en-US" dirty="0"/>
              <a:t>Lossy communication</a:t>
            </a:r>
          </a:p>
          <a:p>
            <a:r>
              <a:rPr lang="en-US" dirty="0"/>
              <a:t>Limited transmission speeds</a:t>
            </a:r>
          </a:p>
          <a:p>
            <a:r>
              <a:rPr lang="en-US" dirty="0"/>
              <a:t>Limited power</a:t>
            </a:r>
          </a:p>
          <a:p>
            <a:pPr marL="0" indent="0">
              <a:buNone/>
            </a:pPr>
            <a:endParaRPr lang="en-US" dirty="0"/>
          </a:p>
          <a:p>
            <a:endParaRPr lang="en-IN" dirty="0"/>
          </a:p>
        </p:txBody>
      </p:sp>
      <p:pic>
        <p:nvPicPr>
          <p:cNvPr id="5" name="Picture 4">
            <a:extLst>
              <a:ext uri="{FF2B5EF4-FFF2-40B4-BE49-F238E27FC236}">
                <a16:creationId xmlns:a16="http://schemas.microsoft.com/office/drawing/2014/main" id="{78D83FB8-1CAE-DAD1-B946-4EFD7DA9EB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1330" y="1376039"/>
            <a:ext cx="5070670" cy="5481961"/>
          </a:xfrm>
          <a:prstGeom prst="rect">
            <a:avLst/>
          </a:prstGeom>
        </p:spPr>
      </p:pic>
      <p:sp>
        <p:nvSpPr>
          <p:cNvPr id="6" name="Rectangle 5">
            <a:extLst>
              <a:ext uri="{FF2B5EF4-FFF2-40B4-BE49-F238E27FC236}">
                <a16:creationId xmlns:a16="http://schemas.microsoft.com/office/drawing/2014/main" id="{E73A4680-B496-BC7A-163C-B57388AA827C}"/>
              </a:ext>
            </a:extLst>
          </p:cNvPr>
          <p:cNvSpPr/>
          <p:nvPr/>
        </p:nvSpPr>
        <p:spPr>
          <a:xfrm>
            <a:off x="426128" y="5273336"/>
            <a:ext cx="7412855" cy="86113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Smart objects with limited processing, memory, power are often referred as </a:t>
            </a:r>
            <a:r>
              <a:rPr lang="en-US" i="1" dirty="0"/>
              <a:t>Constrained nodes</a:t>
            </a:r>
            <a:endParaRPr lang="en-IN" i="1" dirty="0"/>
          </a:p>
        </p:txBody>
      </p:sp>
    </p:spTree>
    <p:extLst>
      <p:ext uri="{BB962C8B-B14F-4D97-AF65-F5344CB8AC3E}">
        <p14:creationId xmlns:p14="http://schemas.microsoft.com/office/powerpoint/2010/main" val="14358574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3A981-E4B6-F455-88C0-122FD88D6575}"/>
              </a:ext>
            </a:extLst>
          </p:cNvPr>
          <p:cNvSpPr>
            <a:spLocks noGrp="1"/>
          </p:cNvSpPr>
          <p:nvPr>
            <p:ph type="title"/>
          </p:nvPr>
        </p:nvSpPr>
        <p:spPr>
          <a:xfrm>
            <a:off x="838200" y="1"/>
            <a:ext cx="10515600" cy="681036"/>
          </a:xfrm>
        </p:spPr>
        <p:txBody>
          <a:bodyPr>
            <a:normAutofit fontScale="90000"/>
          </a:bodyPr>
          <a:lstStyle/>
          <a:p>
            <a:r>
              <a:rPr lang="en-US" dirty="0" err="1"/>
              <a:t>Contd</a:t>
            </a:r>
            <a:r>
              <a:rPr lang="en-US" dirty="0"/>
              <a:t>…</a:t>
            </a:r>
            <a:endParaRPr lang="en-IN" dirty="0"/>
          </a:p>
        </p:txBody>
      </p:sp>
      <p:sp>
        <p:nvSpPr>
          <p:cNvPr id="3" name="Content Placeholder 2">
            <a:extLst>
              <a:ext uri="{FF2B5EF4-FFF2-40B4-BE49-F238E27FC236}">
                <a16:creationId xmlns:a16="http://schemas.microsoft.com/office/drawing/2014/main" id="{95A462FA-CCE1-F5FD-D32C-40ADC2CD531B}"/>
              </a:ext>
            </a:extLst>
          </p:cNvPr>
          <p:cNvSpPr>
            <a:spLocks noGrp="1"/>
          </p:cNvSpPr>
          <p:nvPr>
            <p:ph idx="1"/>
          </p:nvPr>
        </p:nvSpPr>
        <p:spPr>
          <a:xfrm>
            <a:off x="346229" y="532660"/>
            <a:ext cx="11594237" cy="6325339"/>
          </a:xfrm>
        </p:spPr>
        <p:txBody>
          <a:bodyPr/>
          <a:lstStyle/>
          <a:p>
            <a:pPr marL="0" indent="0">
              <a:buNone/>
            </a:pPr>
            <a:r>
              <a:rPr lang="en-US" dirty="0"/>
              <a:t>Communication patterns:</a:t>
            </a:r>
          </a:p>
          <a:p>
            <a:r>
              <a:rPr lang="en-US" dirty="0"/>
              <a:t>Event-driven</a:t>
            </a:r>
          </a:p>
          <a:p>
            <a:r>
              <a:rPr lang="en-US" dirty="0"/>
              <a:t>Periodic</a:t>
            </a:r>
          </a:p>
          <a:p>
            <a:pPr marL="0" indent="0">
              <a:buNone/>
            </a:pPr>
            <a:endParaRPr lang="en-US" dirty="0"/>
          </a:p>
          <a:p>
            <a:pPr marL="0" indent="0">
              <a:buNone/>
            </a:pPr>
            <a:r>
              <a:rPr lang="en-US" dirty="0"/>
              <a:t>Example:</a:t>
            </a:r>
          </a:p>
          <a:p>
            <a:pPr marL="0" indent="0">
              <a:buNone/>
            </a:pPr>
            <a:r>
              <a:rPr lang="en-US" sz="2400" dirty="0"/>
              <a:t>Mission critical applications considering </a:t>
            </a:r>
          </a:p>
          <a:p>
            <a:pPr marL="0" indent="0">
              <a:buNone/>
            </a:pPr>
            <a:r>
              <a:rPr lang="en-US" sz="2400" dirty="0"/>
              <a:t>Automation techniques such as self-</a:t>
            </a:r>
          </a:p>
          <a:p>
            <a:pPr marL="0" indent="0">
              <a:buNone/>
            </a:pPr>
            <a:r>
              <a:rPr lang="en-US" sz="2400" dirty="0"/>
              <a:t>optimization, self-protection, self-healing</a:t>
            </a:r>
          </a:p>
          <a:p>
            <a:pPr marL="0" indent="0">
              <a:buNone/>
            </a:pPr>
            <a:endParaRPr lang="en-US" sz="2400" dirty="0"/>
          </a:p>
          <a:p>
            <a:pPr marL="0" indent="0">
              <a:buNone/>
            </a:pPr>
            <a:r>
              <a:rPr lang="en-US" sz="2400" dirty="0"/>
              <a:t>-&gt; Communication Protocols (considers </a:t>
            </a:r>
          </a:p>
          <a:p>
            <a:pPr marL="0" indent="0">
              <a:buNone/>
            </a:pPr>
            <a:r>
              <a:rPr lang="en-US" sz="2400" dirty="0"/>
              <a:t>Power consumption, transmission speed,</a:t>
            </a:r>
          </a:p>
          <a:p>
            <a:pPr marL="0" indent="0">
              <a:buNone/>
            </a:pPr>
            <a:r>
              <a:rPr lang="en-US" sz="2400" dirty="0"/>
              <a:t>Range, tolerance of packet loss, topology</a:t>
            </a:r>
          </a:p>
          <a:p>
            <a:pPr marL="0" indent="0">
              <a:buNone/>
            </a:pPr>
            <a:r>
              <a:rPr lang="en-US" sz="2400" dirty="0"/>
              <a:t>Optimization, security)</a:t>
            </a:r>
            <a:endParaRPr lang="en-IN" sz="2400" dirty="0"/>
          </a:p>
        </p:txBody>
      </p:sp>
      <p:pic>
        <p:nvPicPr>
          <p:cNvPr id="5" name="Picture 4">
            <a:extLst>
              <a:ext uri="{FF2B5EF4-FFF2-40B4-BE49-F238E27FC236}">
                <a16:creationId xmlns:a16="http://schemas.microsoft.com/office/drawing/2014/main" id="{4B7DC46B-3660-D871-9C8B-C9120E7E5C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1216" y="878889"/>
            <a:ext cx="5149048" cy="5823752"/>
          </a:xfrm>
          <a:prstGeom prst="rect">
            <a:avLst/>
          </a:prstGeom>
        </p:spPr>
      </p:pic>
    </p:spTree>
    <p:extLst>
      <p:ext uri="{BB962C8B-B14F-4D97-AF65-F5344CB8AC3E}">
        <p14:creationId xmlns:p14="http://schemas.microsoft.com/office/powerpoint/2010/main" val="5183948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75239-AEE8-FD0A-EA15-ED17B2395032}"/>
              </a:ext>
            </a:extLst>
          </p:cNvPr>
          <p:cNvSpPr>
            <a:spLocks noGrp="1"/>
          </p:cNvSpPr>
          <p:nvPr>
            <p:ph type="title"/>
          </p:nvPr>
        </p:nvSpPr>
        <p:spPr>
          <a:xfrm>
            <a:off x="838200" y="71022"/>
            <a:ext cx="10515600" cy="610016"/>
          </a:xfrm>
        </p:spPr>
        <p:txBody>
          <a:bodyPr>
            <a:normAutofit fontScale="90000"/>
          </a:bodyPr>
          <a:lstStyle/>
          <a:p>
            <a:r>
              <a:rPr lang="en-US" dirty="0"/>
              <a:t>Chapter 4: Connecting Smart Objects</a:t>
            </a:r>
            <a:endParaRPr lang="en-IN" dirty="0"/>
          </a:p>
        </p:txBody>
      </p:sp>
      <p:sp>
        <p:nvSpPr>
          <p:cNvPr id="3" name="Content Placeholder 2">
            <a:extLst>
              <a:ext uri="{FF2B5EF4-FFF2-40B4-BE49-F238E27FC236}">
                <a16:creationId xmlns:a16="http://schemas.microsoft.com/office/drawing/2014/main" id="{A7E318AB-1B48-711C-DF44-1FE1F2AA7F8E}"/>
              </a:ext>
            </a:extLst>
          </p:cNvPr>
          <p:cNvSpPr>
            <a:spLocks noGrp="1"/>
          </p:cNvSpPr>
          <p:nvPr>
            <p:ph idx="1"/>
          </p:nvPr>
        </p:nvSpPr>
        <p:spPr>
          <a:xfrm>
            <a:off x="284085" y="681038"/>
            <a:ext cx="11691892" cy="6105940"/>
          </a:xfrm>
        </p:spPr>
        <p:txBody>
          <a:bodyPr>
            <a:normAutofit lnSpcReduction="10000"/>
          </a:bodyPr>
          <a:lstStyle/>
          <a:p>
            <a:pPr marL="0" indent="0">
              <a:buNone/>
            </a:pPr>
            <a:r>
              <a:rPr lang="en-US" sz="2000" dirty="0"/>
              <a:t>Communication criteria:</a:t>
            </a:r>
          </a:p>
          <a:p>
            <a:pPr>
              <a:buFont typeface="Wingdings" panose="05000000000000000000" pitchFamily="2" charset="2"/>
              <a:buChar char="Ø"/>
            </a:pPr>
            <a:r>
              <a:rPr lang="en-US" sz="2000" dirty="0"/>
              <a:t>Ranges: signal propagation and distance</a:t>
            </a:r>
          </a:p>
          <a:p>
            <a:pPr>
              <a:buFont typeface="Wingdings" panose="05000000000000000000" pitchFamily="2" charset="2"/>
              <a:buChar char="Ø"/>
            </a:pPr>
            <a:r>
              <a:rPr lang="en-US" sz="2000" dirty="0"/>
              <a:t>Frequency bands: licensed and unlicensed spectrum</a:t>
            </a:r>
          </a:p>
          <a:p>
            <a:pPr>
              <a:buFont typeface="Wingdings" panose="05000000000000000000" pitchFamily="2" charset="2"/>
              <a:buChar char="Ø"/>
            </a:pPr>
            <a:r>
              <a:rPr lang="en-US" sz="2000" dirty="0"/>
              <a:t>Power consumption: stable power source or battery power source</a:t>
            </a:r>
          </a:p>
          <a:p>
            <a:pPr>
              <a:buFont typeface="Wingdings" panose="05000000000000000000" pitchFamily="2" charset="2"/>
              <a:buChar char="Ø"/>
            </a:pPr>
            <a:r>
              <a:rPr lang="en-US" sz="2000" dirty="0"/>
              <a:t>Topology: Layouts</a:t>
            </a:r>
          </a:p>
          <a:p>
            <a:pPr>
              <a:buFont typeface="Wingdings" panose="05000000000000000000" pitchFamily="2" charset="2"/>
              <a:buChar char="Ø"/>
            </a:pPr>
            <a:r>
              <a:rPr lang="en-US" sz="2000" dirty="0"/>
              <a:t>Constrained devices: limitations of objects</a:t>
            </a:r>
          </a:p>
          <a:p>
            <a:pPr>
              <a:buFont typeface="Wingdings" panose="05000000000000000000" pitchFamily="2" charset="2"/>
              <a:buChar char="Ø"/>
            </a:pPr>
            <a:r>
              <a:rPr lang="en-US" sz="2000" dirty="0"/>
              <a:t>Constrained-Node networks: challenges during connection</a:t>
            </a:r>
          </a:p>
          <a:p>
            <a:pPr marL="0" indent="0">
              <a:buNone/>
            </a:pPr>
            <a:endParaRPr lang="en-US" sz="2000" dirty="0"/>
          </a:p>
          <a:p>
            <a:pPr marL="0" indent="0">
              <a:buNone/>
            </a:pPr>
            <a:r>
              <a:rPr lang="en-US" sz="2000" dirty="0"/>
              <a:t>IoT Access Technologies:</a:t>
            </a:r>
          </a:p>
          <a:p>
            <a:pPr>
              <a:buFont typeface="Wingdings" panose="05000000000000000000" pitchFamily="2" charset="2"/>
              <a:buChar char="Ø"/>
            </a:pPr>
            <a:r>
              <a:rPr lang="en-US" sz="2000" dirty="0"/>
              <a:t>IEEE 802.15.4: foundational wireless protocol</a:t>
            </a:r>
          </a:p>
          <a:p>
            <a:pPr>
              <a:buFont typeface="Wingdings" panose="05000000000000000000" pitchFamily="2" charset="2"/>
              <a:buChar char="Ø"/>
            </a:pPr>
            <a:r>
              <a:rPr lang="en-US" sz="2000" dirty="0"/>
              <a:t>IEEE 802.15.4g and IEEE 802.15.4e: improvements to 802.15.4 for smart city deployments</a:t>
            </a:r>
          </a:p>
          <a:p>
            <a:pPr>
              <a:buFont typeface="Wingdings" panose="05000000000000000000" pitchFamily="2" charset="2"/>
              <a:buChar char="Ø"/>
            </a:pPr>
            <a:r>
              <a:rPr lang="en-US" sz="2000" dirty="0"/>
              <a:t>IEEE 1901.2a: connection over power lines</a:t>
            </a:r>
          </a:p>
          <a:p>
            <a:pPr>
              <a:buFont typeface="Wingdings" panose="05000000000000000000" pitchFamily="2" charset="2"/>
              <a:buChar char="Ø"/>
            </a:pPr>
            <a:r>
              <a:rPr lang="en-US" sz="2000" dirty="0"/>
              <a:t>IEEE 802.11ah: Wi-Fi for smart objects</a:t>
            </a:r>
          </a:p>
          <a:p>
            <a:pPr>
              <a:buFont typeface="Wingdings" panose="05000000000000000000" pitchFamily="2" charset="2"/>
              <a:buChar char="Ø"/>
            </a:pPr>
            <a:r>
              <a:rPr lang="en-US" sz="2000" dirty="0" err="1"/>
              <a:t>LoRaWAN</a:t>
            </a:r>
            <a:r>
              <a:rPr lang="en-US" sz="2000" dirty="0"/>
              <a:t>: long distance communication with low power requirements in the unlicensed spectrum</a:t>
            </a:r>
          </a:p>
          <a:p>
            <a:pPr>
              <a:buFont typeface="Wingdings" panose="05000000000000000000" pitchFamily="2" charset="2"/>
              <a:buChar char="Ø"/>
            </a:pPr>
            <a:r>
              <a:rPr lang="en-US" sz="2000" dirty="0"/>
              <a:t>NB-IoT and other LTE variations: long distance communication in licensed spectrum used by mobile service providers</a:t>
            </a:r>
            <a:endParaRPr lang="en-IN" dirty="0"/>
          </a:p>
        </p:txBody>
      </p:sp>
    </p:spTree>
    <p:extLst>
      <p:ext uri="{BB962C8B-B14F-4D97-AF65-F5344CB8AC3E}">
        <p14:creationId xmlns:p14="http://schemas.microsoft.com/office/powerpoint/2010/main" val="16888547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D0B6B-171E-3CDC-D355-2F69C28057DC}"/>
              </a:ext>
            </a:extLst>
          </p:cNvPr>
          <p:cNvSpPr>
            <a:spLocks noGrp="1"/>
          </p:cNvSpPr>
          <p:nvPr>
            <p:ph type="title"/>
          </p:nvPr>
        </p:nvSpPr>
        <p:spPr>
          <a:xfrm>
            <a:off x="651769" y="89918"/>
            <a:ext cx="10515600" cy="591119"/>
          </a:xfrm>
        </p:spPr>
        <p:txBody>
          <a:bodyPr>
            <a:normAutofit fontScale="90000"/>
          </a:bodyPr>
          <a:lstStyle/>
          <a:p>
            <a:r>
              <a:rPr lang="en-US" dirty="0"/>
              <a:t>Communication Criteria</a:t>
            </a:r>
            <a:endParaRPr lang="en-IN" dirty="0"/>
          </a:p>
        </p:txBody>
      </p:sp>
      <p:sp>
        <p:nvSpPr>
          <p:cNvPr id="3" name="Content Placeholder 2">
            <a:extLst>
              <a:ext uri="{FF2B5EF4-FFF2-40B4-BE49-F238E27FC236}">
                <a16:creationId xmlns:a16="http://schemas.microsoft.com/office/drawing/2014/main" id="{0640C636-F780-4805-67A3-0C202FF04648}"/>
              </a:ext>
            </a:extLst>
          </p:cNvPr>
          <p:cNvSpPr>
            <a:spLocks noGrp="1"/>
          </p:cNvSpPr>
          <p:nvPr>
            <p:ph idx="1"/>
          </p:nvPr>
        </p:nvSpPr>
        <p:spPr>
          <a:xfrm>
            <a:off x="328474" y="745724"/>
            <a:ext cx="11709646" cy="5939161"/>
          </a:xfrm>
        </p:spPr>
        <p:txBody>
          <a:bodyPr/>
          <a:lstStyle/>
          <a:p>
            <a:pPr marL="0" indent="0">
              <a:buNone/>
            </a:pPr>
            <a:r>
              <a:rPr lang="en-US" b="1" dirty="0"/>
              <a:t>Range:</a:t>
            </a:r>
            <a:endParaRPr lang="en-IN" b="1" dirty="0"/>
          </a:p>
        </p:txBody>
      </p:sp>
      <p:pic>
        <p:nvPicPr>
          <p:cNvPr id="5" name="Picture 4">
            <a:extLst>
              <a:ext uri="{FF2B5EF4-FFF2-40B4-BE49-F238E27FC236}">
                <a16:creationId xmlns:a16="http://schemas.microsoft.com/office/drawing/2014/main" id="{3E19C98E-69F8-021F-C78A-14DD9C5587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678" y="1908699"/>
            <a:ext cx="7723572" cy="4483223"/>
          </a:xfrm>
          <a:prstGeom prst="rect">
            <a:avLst/>
          </a:prstGeom>
        </p:spPr>
      </p:pic>
    </p:spTree>
    <p:extLst>
      <p:ext uri="{BB962C8B-B14F-4D97-AF65-F5344CB8AC3E}">
        <p14:creationId xmlns:p14="http://schemas.microsoft.com/office/powerpoint/2010/main" val="18891393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EDD6C-061C-2501-2123-BBB9540840B1}"/>
              </a:ext>
            </a:extLst>
          </p:cNvPr>
          <p:cNvSpPr>
            <a:spLocks noGrp="1"/>
          </p:cNvSpPr>
          <p:nvPr>
            <p:ph type="title"/>
          </p:nvPr>
        </p:nvSpPr>
        <p:spPr>
          <a:xfrm>
            <a:off x="598503" y="71020"/>
            <a:ext cx="10515600" cy="610017"/>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07F2AD5E-9AAD-0E2D-4D6C-3D4AD5040EC0}"/>
              </a:ext>
            </a:extLst>
          </p:cNvPr>
          <p:cNvSpPr>
            <a:spLocks noGrp="1"/>
          </p:cNvSpPr>
          <p:nvPr>
            <p:ph idx="1"/>
          </p:nvPr>
        </p:nvSpPr>
        <p:spPr>
          <a:xfrm>
            <a:off x="532659" y="1003177"/>
            <a:ext cx="11176987" cy="5173786"/>
          </a:xfrm>
        </p:spPr>
        <p:txBody>
          <a:bodyPr/>
          <a:lstStyle/>
          <a:p>
            <a:pPr marL="0" indent="0">
              <a:buNone/>
            </a:pPr>
            <a:r>
              <a:rPr lang="en-US" dirty="0"/>
              <a:t>Frequency bands:</a:t>
            </a:r>
          </a:p>
          <a:p>
            <a:r>
              <a:rPr lang="en-US" dirty="0"/>
              <a:t>Licensed bands (long range access technologies, communication service providers, public services, broadcasters)</a:t>
            </a:r>
          </a:p>
          <a:p>
            <a:r>
              <a:rPr lang="en-US" dirty="0"/>
              <a:t>Unlicensed bands (industrial, scientific, medical applications): no guarantees for security, ex: wi-fi, WPAN, Bluetooth</a:t>
            </a:r>
          </a:p>
          <a:p>
            <a:pPr marL="0" indent="0">
              <a:buNone/>
            </a:pPr>
            <a:r>
              <a:rPr lang="en-US" dirty="0"/>
              <a:t>Power Consumption:</a:t>
            </a:r>
          </a:p>
          <a:p>
            <a:r>
              <a:rPr lang="en-US" dirty="0"/>
              <a:t>Powered nodes</a:t>
            </a:r>
          </a:p>
          <a:p>
            <a:r>
              <a:rPr lang="en-US" dirty="0"/>
              <a:t>Battery-powered nodes (LPWA-low power wide area)</a:t>
            </a:r>
          </a:p>
          <a:p>
            <a:endParaRPr lang="en-IN" dirty="0"/>
          </a:p>
        </p:txBody>
      </p:sp>
    </p:spTree>
    <p:extLst>
      <p:ext uri="{BB962C8B-B14F-4D97-AF65-F5344CB8AC3E}">
        <p14:creationId xmlns:p14="http://schemas.microsoft.com/office/powerpoint/2010/main" val="33566597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4914A-4CB3-0EFD-799C-5FB07C479641}"/>
              </a:ext>
            </a:extLst>
          </p:cNvPr>
          <p:cNvSpPr>
            <a:spLocks noGrp="1"/>
          </p:cNvSpPr>
          <p:nvPr>
            <p:ph type="title"/>
          </p:nvPr>
        </p:nvSpPr>
        <p:spPr>
          <a:xfrm>
            <a:off x="838200" y="338493"/>
            <a:ext cx="10515600" cy="247434"/>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C5614B48-A446-5654-D525-5507D3909FA3}"/>
              </a:ext>
            </a:extLst>
          </p:cNvPr>
          <p:cNvSpPr>
            <a:spLocks noGrp="1"/>
          </p:cNvSpPr>
          <p:nvPr>
            <p:ph idx="1"/>
          </p:nvPr>
        </p:nvSpPr>
        <p:spPr>
          <a:xfrm>
            <a:off x="275207" y="896645"/>
            <a:ext cx="11487705" cy="5622862"/>
          </a:xfrm>
        </p:spPr>
        <p:txBody>
          <a:bodyPr/>
          <a:lstStyle/>
          <a:p>
            <a:pPr marL="0" indent="0">
              <a:buNone/>
            </a:pPr>
            <a:r>
              <a:rPr lang="en-US" dirty="0"/>
              <a:t>Topology:</a:t>
            </a:r>
          </a:p>
          <a:p>
            <a:r>
              <a:rPr lang="en-US" dirty="0"/>
              <a:t>Star, mesh, and peer-to-peer</a:t>
            </a:r>
          </a:p>
          <a:p>
            <a:pPr marL="0" indent="0">
              <a:buNone/>
            </a:pPr>
            <a:r>
              <a:rPr lang="en-US" dirty="0"/>
              <a:t>Long range, short range-&gt; star</a:t>
            </a:r>
          </a:p>
          <a:p>
            <a:pPr marL="0" indent="0">
              <a:buNone/>
            </a:pPr>
            <a:r>
              <a:rPr lang="en-US" dirty="0"/>
              <a:t>Medium range-&gt; star, peer-to-peer, mesh</a:t>
            </a:r>
          </a:p>
          <a:p>
            <a:pPr marL="0" indent="0">
              <a:buNone/>
            </a:pPr>
            <a:r>
              <a:rPr lang="en-US" dirty="0"/>
              <a:t>Ex: indoor wi-fi-&gt;star, outdoor wi-fi-&gt;mesh</a:t>
            </a:r>
          </a:p>
          <a:p>
            <a:pPr marL="0" indent="0">
              <a:buNone/>
            </a:pPr>
            <a:r>
              <a:rPr lang="en-US" dirty="0"/>
              <a:t>Mesh topology protocol-&gt;mesh-under or </a:t>
            </a:r>
          </a:p>
          <a:p>
            <a:pPr marL="0" indent="0">
              <a:buNone/>
            </a:pPr>
            <a:r>
              <a:rPr lang="en-US" dirty="0"/>
              <a:t>mesh-over</a:t>
            </a:r>
            <a:endParaRPr lang="en-IN" dirty="0"/>
          </a:p>
        </p:txBody>
      </p:sp>
      <p:pic>
        <p:nvPicPr>
          <p:cNvPr id="5" name="Picture 4">
            <a:extLst>
              <a:ext uri="{FF2B5EF4-FFF2-40B4-BE49-F238E27FC236}">
                <a16:creationId xmlns:a16="http://schemas.microsoft.com/office/drawing/2014/main" id="{3C570CE3-5C0E-DDDD-2F31-BF41D08489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7587" y="2281562"/>
            <a:ext cx="5484922" cy="4237945"/>
          </a:xfrm>
          <a:prstGeom prst="rect">
            <a:avLst/>
          </a:prstGeom>
        </p:spPr>
      </p:pic>
    </p:spTree>
    <p:extLst>
      <p:ext uri="{BB962C8B-B14F-4D97-AF65-F5344CB8AC3E}">
        <p14:creationId xmlns:p14="http://schemas.microsoft.com/office/powerpoint/2010/main" val="13638912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49DE7-9D67-A77B-0B11-BE4E58597BB6}"/>
              </a:ext>
            </a:extLst>
          </p:cNvPr>
          <p:cNvSpPr>
            <a:spLocks noGrp="1"/>
          </p:cNvSpPr>
          <p:nvPr>
            <p:ph type="title"/>
          </p:nvPr>
        </p:nvSpPr>
        <p:spPr>
          <a:xfrm>
            <a:off x="838200" y="365125"/>
            <a:ext cx="10515600" cy="442743"/>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153E8EE3-986E-E06B-6B6C-1EA2A8DC76AA}"/>
              </a:ext>
            </a:extLst>
          </p:cNvPr>
          <p:cNvSpPr>
            <a:spLocks noGrp="1"/>
          </p:cNvSpPr>
          <p:nvPr>
            <p:ph idx="1"/>
          </p:nvPr>
        </p:nvSpPr>
        <p:spPr>
          <a:xfrm>
            <a:off x="838200" y="1100831"/>
            <a:ext cx="10515600" cy="5392044"/>
          </a:xfrm>
        </p:spPr>
        <p:txBody>
          <a:bodyPr/>
          <a:lstStyle/>
          <a:p>
            <a:pPr marL="0" indent="0">
              <a:buNone/>
            </a:pPr>
            <a:r>
              <a:rPr lang="en-US" dirty="0"/>
              <a:t>Constrained devices: Limited resources that impact their networking feature set and capabilities</a:t>
            </a:r>
          </a:p>
          <a:p>
            <a:pPr marL="0" indent="0">
              <a:buNone/>
            </a:pPr>
            <a:r>
              <a:rPr lang="en-IN" dirty="0"/>
              <a:t>	</a:t>
            </a:r>
          </a:p>
          <a:p>
            <a:pPr marL="0" indent="0">
              <a:buNone/>
            </a:pPr>
            <a:r>
              <a:rPr lang="en-IN" dirty="0"/>
              <a:t>	Classification of constrained nodes</a:t>
            </a:r>
          </a:p>
        </p:txBody>
      </p:sp>
      <p:graphicFrame>
        <p:nvGraphicFramePr>
          <p:cNvPr id="4" name="Table 4">
            <a:extLst>
              <a:ext uri="{FF2B5EF4-FFF2-40B4-BE49-F238E27FC236}">
                <a16:creationId xmlns:a16="http://schemas.microsoft.com/office/drawing/2014/main" id="{55F78D31-2C24-F719-C7D1-DC55BC4903A2}"/>
              </a:ext>
            </a:extLst>
          </p:cNvPr>
          <p:cNvGraphicFramePr>
            <a:graphicFrameLocks noGrp="1"/>
          </p:cNvGraphicFramePr>
          <p:nvPr>
            <p:extLst>
              <p:ext uri="{D42A27DB-BD31-4B8C-83A1-F6EECF244321}">
                <p14:modId xmlns:p14="http://schemas.microsoft.com/office/powerpoint/2010/main" val="2014274584"/>
              </p:ext>
            </p:extLst>
          </p:nvPr>
        </p:nvGraphicFramePr>
        <p:xfrm>
          <a:off x="990846" y="3107759"/>
          <a:ext cx="10210307" cy="3388360"/>
        </p:xfrm>
        <a:graphic>
          <a:graphicData uri="http://schemas.openxmlformats.org/drawingml/2006/table">
            <a:tbl>
              <a:tblPr firstRow="1" bandRow="1">
                <a:tableStyleId>{5C22544A-7EE6-4342-B048-85BDC9FD1C3A}</a:tableStyleId>
              </a:tblPr>
              <a:tblGrid>
                <a:gridCol w="1696348">
                  <a:extLst>
                    <a:ext uri="{9D8B030D-6E8A-4147-A177-3AD203B41FA5}">
                      <a16:colId xmlns:a16="http://schemas.microsoft.com/office/drawing/2014/main" val="3608775120"/>
                    </a:ext>
                  </a:extLst>
                </a:gridCol>
                <a:gridCol w="8513959">
                  <a:extLst>
                    <a:ext uri="{9D8B030D-6E8A-4147-A177-3AD203B41FA5}">
                      <a16:colId xmlns:a16="http://schemas.microsoft.com/office/drawing/2014/main" val="304537406"/>
                    </a:ext>
                  </a:extLst>
                </a:gridCol>
              </a:tblGrid>
              <a:tr h="370840">
                <a:tc>
                  <a:txBody>
                    <a:bodyPr/>
                    <a:lstStyle/>
                    <a:p>
                      <a:r>
                        <a:rPr lang="en-US" dirty="0"/>
                        <a:t>Class</a:t>
                      </a:r>
                      <a:endParaRPr lang="en-IN" dirty="0"/>
                    </a:p>
                  </a:txBody>
                  <a:tcPr/>
                </a:tc>
                <a:tc>
                  <a:txBody>
                    <a:bodyPr/>
                    <a:lstStyle/>
                    <a:p>
                      <a:r>
                        <a:rPr lang="en-US" dirty="0"/>
                        <a:t>Definition</a:t>
                      </a:r>
                      <a:endParaRPr lang="en-IN" dirty="0"/>
                    </a:p>
                  </a:txBody>
                  <a:tcPr/>
                </a:tc>
                <a:extLst>
                  <a:ext uri="{0D108BD9-81ED-4DB2-BD59-A6C34878D82A}">
                    <a16:rowId xmlns:a16="http://schemas.microsoft.com/office/drawing/2014/main" val="1459283780"/>
                  </a:ext>
                </a:extLst>
              </a:tr>
              <a:tr h="370840">
                <a:tc>
                  <a:txBody>
                    <a:bodyPr/>
                    <a:lstStyle/>
                    <a:p>
                      <a:r>
                        <a:rPr lang="en-US" dirty="0"/>
                        <a:t>Class 0</a:t>
                      </a:r>
                      <a:endParaRPr lang="en-IN" dirty="0"/>
                    </a:p>
                  </a:txBody>
                  <a:tcPr/>
                </a:tc>
                <a:tc>
                  <a:txBody>
                    <a:bodyPr/>
                    <a:lstStyle/>
                    <a:p>
                      <a:r>
                        <a:rPr lang="en-US" dirty="0"/>
                        <a:t>Severely constrained with less than 10KB of memory, less than 100KB of processing and storage capability. Typically battery powered. Do not have resources to implement IP stack and security mechanisms. Ex: unlicensed LPWA wireless technology</a:t>
                      </a:r>
                      <a:endParaRPr lang="en-IN" dirty="0"/>
                    </a:p>
                  </a:txBody>
                  <a:tcPr/>
                </a:tc>
                <a:extLst>
                  <a:ext uri="{0D108BD9-81ED-4DB2-BD59-A6C34878D82A}">
                    <a16:rowId xmlns:a16="http://schemas.microsoft.com/office/drawing/2014/main" val="641901544"/>
                  </a:ext>
                </a:extLst>
              </a:tr>
              <a:tr h="370840">
                <a:tc>
                  <a:txBody>
                    <a:bodyPr/>
                    <a:lstStyle/>
                    <a:p>
                      <a:r>
                        <a:rPr lang="en-US" dirty="0"/>
                        <a:t>Class 1</a:t>
                      </a:r>
                      <a:endParaRPr lang="en-IN" dirty="0"/>
                    </a:p>
                  </a:txBody>
                  <a:tcPr/>
                </a:tc>
                <a:tc>
                  <a:txBody>
                    <a:bodyPr/>
                    <a:lstStyle/>
                    <a:p>
                      <a:r>
                        <a:rPr lang="en-US" dirty="0"/>
                        <a:t>Approximately 10KB RAM, 100KB processing and storage capability. Not suitable to implement IP stack. This is suitable for implementing an optimized stack for constrained nodes, such as Constrained Application Protocol (CoAP). Without gateway these nodes can communicate with network using CoAP. Provides support for security functions. Ex: environmental sensors </a:t>
                      </a:r>
                      <a:endParaRPr lang="en-IN" dirty="0"/>
                    </a:p>
                  </a:txBody>
                  <a:tcPr/>
                </a:tc>
                <a:extLst>
                  <a:ext uri="{0D108BD9-81ED-4DB2-BD59-A6C34878D82A}">
                    <a16:rowId xmlns:a16="http://schemas.microsoft.com/office/drawing/2014/main" val="2794767359"/>
                  </a:ext>
                </a:extLst>
              </a:tr>
              <a:tr h="370840">
                <a:tc>
                  <a:txBody>
                    <a:bodyPr/>
                    <a:lstStyle/>
                    <a:p>
                      <a:r>
                        <a:rPr lang="en-US" dirty="0"/>
                        <a:t>Class 2</a:t>
                      </a:r>
                      <a:endParaRPr lang="en-IN" dirty="0"/>
                    </a:p>
                  </a:txBody>
                  <a:tcPr/>
                </a:tc>
                <a:tc>
                  <a:txBody>
                    <a:bodyPr/>
                    <a:lstStyle/>
                    <a:p>
                      <a:r>
                        <a:rPr lang="en-US" dirty="0"/>
                        <a:t>Characterized for full implementation of IP stack on embedded devices. Contain more than 50KB of memory and 250KB of processing and storage capability. Ex: smart meter</a:t>
                      </a:r>
                      <a:endParaRPr lang="en-IN" dirty="0"/>
                    </a:p>
                  </a:txBody>
                  <a:tcPr/>
                </a:tc>
                <a:extLst>
                  <a:ext uri="{0D108BD9-81ED-4DB2-BD59-A6C34878D82A}">
                    <a16:rowId xmlns:a16="http://schemas.microsoft.com/office/drawing/2014/main" val="3070826441"/>
                  </a:ext>
                </a:extLst>
              </a:tr>
            </a:tbl>
          </a:graphicData>
        </a:graphic>
      </p:graphicFrame>
    </p:spTree>
    <p:extLst>
      <p:ext uri="{BB962C8B-B14F-4D97-AF65-F5344CB8AC3E}">
        <p14:creationId xmlns:p14="http://schemas.microsoft.com/office/powerpoint/2010/main" val="2125818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415C5-1C1F-A6EE-E0CD-5C2B8E209662}"/>
              </a:ext>
            </a:extLst>
          </p:cNvPr>
          <p:cNvSpPr>
            <a:spLocks noGrp="1"/>
          </p:cNvSpPr>
          <p:nvPr>
            <p:ph type="title"/>
          </p:nvPr>
        </p:nvSpPr>
        <p:spPr/>
        <p:txBody>
          <a:bodyPr/>
          <a:lstStyle/>
          <a:p>
            <a:r>
              <a:rPr lang="en-IN" dirty="0"/>
              <a:t>Why IoT is required?</a:t>
            </a:r>
          </a:p>
        </p:txBody>
      </p:sp>
      <p:sp>
        <p:nvSpPr>
          <p:cNvPr id="3" name="Content Placeholder 2">
            <a:extLst>
              <a:ext uri="{FF2B5EF4-FFF2-40B4-BE49-F238E27FC236}">
                <a16:creationId xmlns:a16="http://schemas.microsoft.com/office/drawing/2014/main" id="{AD2AAF22-0AE8-15FF-19D7-7D299F8D20E6}"/>
              </a:ext>
            </a:extLst>
          </p:cNvPr>
          <p:cNvSpPr>
            <a:spLocks noGrp="1"/>
          </p:cNvSpPr>
          <p:nvPr>
            <p:ph idx="1"/>
          </p:nvPr>
        </p:nvSpPr>
        <p:spPr/>
        <p:txBody>
          <a:bodyPr/>
          <a:lstStyle/>
          <a:p>
            <a:r>
              <a:rPr lang="en-IN" dirty="0"/>
              <a:t>More data -&gt; better decision</a:t>
            </a:r>
          </a:p>
          <a:p>
            <a:r>
              <a:rPr lang="en-IN" dirty="0"/>
              <a:t>Ability to track and monitor things</a:t>
            </a:r>
          </a:p>
          <a:p>
            <a:r>
              <a:rPr lang="en-IN" dirty="0"/>
              <a:t>Lighten the workload with automation</a:t>
            </a:r>
          </a:p>
          <a:p>
            <a:r>
              <a:rPr lang="en-IN" dirty="0"/>
              <a:t>Increases efficiency by saving money and resources</a:t>
            </a:r>
          </a:p>
          <a:p>
            <a:r>
              <a:rPr lang="en-IN" dirty="0"/>
              <a:t>Better quality of life</a:t>
            </a:r>
          </a:p>
        </p:txBody>
      </p:sp>
    </p:spTree>
    <p:extLst>
      <p:ext uri="{BB962C8B-B14F-4D97-AF65-F5344CB8AC3E}">
        <p14:creationId xmlns:p14="http://schemas.microsoft.com/office/powerpoint/2010/main" val="35740690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99A9D-6421-DDA4-5094-672B8DACC6AC}"/>
              </a:ext>
            </a:extLst>
          </p:cNvPr>
          <p:cNvSpPr>
            <a:spLocks noGrp="1"/>
          </p:cNvSpPr>
          <p:nvPr>
            <p:ph type="title"/>
          </p:nvPr>
        </p:nvSpPr>
        <p:spPr>
          <a:xfrm>
            <a:off x="838200" y="159799"/>
            <a:ext cx="10515600" cy="603681"/>
          </a:xfrm>
        </p:spPr>
        <p:txBody>
          <a:bodyPr>
            <a:normAutofit fontScale="90000"/>
          </a:bodyPr>
          <a:lstStyle/>
          <a:p>
            <a:r>
              <a:rPr lang="en-US" dirty="0"/>
              <a:t>Constrained-node networks</a:t>
            </a:r>
            <a:endParaRPr lang="en-IN" dirty="0"/>
          </a:p>
        </p:txBody>
      </p:sp>
      <p:sp>
        <p:nvSpPr>
          <p:cNvPr id="3" name="Content Placeholder 2">
            <a:extLst>
              <a:ext uri="{FF2B5EF4-FFF2-40B4-BE49-F238E27FC236}">
                <a16:creationId xmlns:a16="http://schemas.microsoft.com/office/drawing/2014/main" id="{5360159A-8303-45A9-A95F-DDD3B9614111}"/>
              </a:ext>
            </a:extLst>
          </p:cNvPr>
          <p:cNvSpPr>
            <a:spLocks noGrp="1"/>
          </p:cNvSpPr>
          <p:nvPr>
            <p:ph idx="1"/>
          </p:nvPr>
        </p:nvSpPr>
        <p:spPr>
          <a:xfrm>
            <a:off x="195309" y="967666"/>
            <a:ext cx="11745157" cy="5730535"/>
          </a:xfrm>
        </p:spPr>
        <p:txBody>
          <a:bodyPr/>
          <a:lstStyle/>
          <a:p>
            <a:r>
              <a:rPr lang="en-US" dirty="0"/>
              <a:t>Often referred as low-power and lossy networks, ex: IEEE 802.15.4, 802.15.4Gg RF, IEEE 1901.2a, LPWA</a:t>
            </a:r>
          </a:p>
          <a:p>
            <a:r>
              <a:rPr lang="en-US" dirty="0"/>
              <a:t>Layer-1 and Layer-2 protocols can be used for constrained-Node networks must be evaluated in the context of the following characteristics:</a:t>
            </a:r>
          </a:p>
          <a:p>
            <a:pPr marL="0" indent="0">
              <a:buNone/>
            </a:pPr>
            <a:endParaRPr lang="en-US" dirty="0"/>
          </a:p>
          <a:p>
            <a:pPr>
              <a:buFont typeface="Wingdings" panose="05000000000000000000" pitchFamily="2" charset="2"/>
              <a:buChar char="Ø"/>
            </a:pPr>
            <a:r>
              <a:rPr lang="en-US" dirty="0"/>
              <a:t>Data-rate(100bps with Sigfox, 10mbps with LTE and IEEE 802.11ac) and throughput</a:t>
            </a:r>
          </a:p>
          <a:p>
            <a:pPr>
              <a:buFont typeface="Wingdings" panose="05000000000000000000" pitchFamily="2" charset="2"/>
              <a:buChar char="Ø"/>
            </a:pPr>
            <a:r>
              <a:rPr lang="en-US" dirty="0"/>
              <a:t>Latency(low latency-&gt; time-slotted channel hopping(TSCH)) and determinism</a:t>
            </a:r>
          </a:p>
          <a:p>
            <a:pPr>
              <a:buFont typeface="Wingdings" panose="05000000000000000000" pitchFamily="2" charset="2"/>
              <a:buChar char="Ø"/>
            </a:pPr>
            <a:r>
              <a:rPr lang="en-US" dirty="0"/>
              <a:t>Overhead and payload(MAC)</a:t>
            </a:r>
            <a:endParaRPr lang="en-IN" dirty="0"/>
          </a:p>
        </p:txBody>
      </p:sp>
    </p:spTree>
    <p:extLst>
      <p:ext uri="{BB962C8B-B14F-4D97-AF65-F5344CB8AC3E}">
        <p14:creationId xmlns:p14="http://schemas.microsoft.com/office/powerpoint/2010/main" val="26119047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4EDE3-96B3-A1E4-1670-6A8F0367DE1E}"/>
              </a:ext>
            </a:extLst>
          </p:cNvPr>
          <p:cNvSpPr>
            <a:spLocks noGrp="1"/>
          </p:cNvSpPr>
          <p:nvPr>
            <p:ph type="title"/>
          </p:nvPr>
        </p:nvSpPr>
        <p:spPr>
          <a:xfrm>
            <a:off x="838200" y="142043"/>
            <a:ext cx="10515600" cy="763479"/>
          </a:xfrm>
        </p:spPr>
        <p:txBody>
          <a:bodyPr/>
          <a:lstStyle/>
          <a:p>
            <a:r>
              <a:rPr lang="en-US" dirty="0"/>
              <a:t>IoT Access Technologies:</a:t>
            </a:r>
            <a:endParaRPr lang="en-IN" dirty="0"/>
          </a:p>
        </p:txBody>
      </p:sp>
      <p:sp>
        <p:nvSpPr>
          <p:cNvPr id="3" name="Content Placeholder 2">
            <a:extLst>
              <a:ext uri="{FF2B5EF4-FFF2-40B4-BE49-F238E27FC236}">
                <a16:creationId xmlns:a16="http://schemas.microsoft.com/office/drawing/2014/main" id="{127C4B38-456C-4F56-4C33-2919C7674EDF}"/>
              </a:ext>
            </a:extLst>
          </p:cNvPr>
          <p:cNvSpPr>
            <a:spLocks noGrp="1"/>
          </p:cNvSpPr>
          <p:nvPr>
            <p:ph idx="1"/>
          </p:nvPr>
        </p:nvSpPr>
        <p:spPr>
          <a:xfrm>
            <a:off x="506027" y="1216240"/>
            <a:ext cx="11194742" cy="5335479"/>
          </a:xfrm>
        </p:spPr>
        <p:txBody>
          <a:bodyPr/>
          <a:lstStyle/>
          <a:p>
            <a:pPr>
              <a:buFont typeface="Wingdings" panose="05000000000000000000" pitchFamily="2" charset="2"/>
              <a:buChar char="Ø"/>
            </a:pPr>
            <a:r>
              <a:rPr lang="en-IN" dirty="0"/>
              <a:t>Standardization and alliances</a:t>
            </a:r>
          </a:p>
          <a:p>
            <a:pPr>
              <a:buFont typeface="Wingdings" panose="05000000000000000000" pitchFamily="2" charset="2"/>
              <a:buChar char="Ø"/>
            </a:pPr>
            <a:r>
              <a:rPr lang="en-IN" dirty="0"/>
              <a:t>Physical layer</a:t>
            </a:r>
          </a:p>
          <a:p>
            <a:pPr>
              <a:buFont typeface="Wingdings" panose="05000000000000000000" pitchFamily="2" charset="2"/>
              <a:buChar char="Ø"/>
            </a:pPr>
            <a:r>
              <a:rPr lang="en-IN" dirty="0"/>
              <a:t>MAC layer</a:t>
            </a:r>
          </a:p>
          <a:p>
            <a:pPr>
              <a:buFont typeface="Wingdings" panose="05000000000000000000" pitchFamily="2" charset="2"/>
              <a:buChar char="Ø"/>
            </a:pPr>
            <a:r>
              <a:rPr lang="en-IN" dirty="0"/>
              <a:t>Topology</a:t>
            </a:r>
          </a:p>
          <a:p>
            <a:pPr>
              <a:buFont typeface="Wingdings" panose="05000000000000000000" pitchFamily="2" charset="2"/>
              <a:buChar char="Ø"/>
            </a:pPr>
            <a:r>
              <a:rPr lang="en-IN" dirty="0"/>
              <a:t>Security</a:t>
            </a:r>
          </a:p>
          <a:p>
            <a:pPr>
              <a:buFont typeface="Wingdings" panose="05000000000000000000" pitchFamily="2" charset="2"/>
              <a:buChar char="Ø"/>
            </a:pPr>
            <a:r>
              <a:rPr lang="en-IN" dirty="0"/>
              <a:t>Competitive technologies</a:t>
            </a:r>
          </a:p>
        </p:txBody>
      </p:sp>
    </p:spTree>
    <p:extLst>
      <p:ext uri="{BB962C8B-B14F-4D97-AF65-F5344CB8AC3E}">
        <p14:creationId xmlns:p14="http://schemas.microsoft.com/office/powerpoint/2010/main" val="27372527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220B1B-D085-EEB1-FCA2-B361C4CD7445}"/>
              </a:ext>
            </a:extLst>
          </p:cNvPr>
          <p:cNvSpPr>
            <a:spLocks noGrp="1"/>
          </p:cNvSpPr>
          <p:nvPr>
            <p:ph idx="1"/>
          </p:nvPr>
        </p:nvSpPr>
        <p:spPr>
          <a:xfrm>
            <a:off x="816746" y="0"/>
            <a:ext cx="11440356" cy="7125712"/>
          </a:xfrm>
        </p:spPr>
        <p:txBody>
          <a:bodyPr/>
          <a:lstStyle/>
          <a:p>
            <a:pPr marL="0" indent="0">
              <a:buNone/>
            </a:pPr>
            <a:r>
              <a:rPr lang="en-IN" sz="2000" dirty="0"/>
              <a:t>IEEE 802.15.4: low cost, low data rate, battery operated, easy installation</a:t>
            </a:r>
          </a:p>
          <a:p>
            <a:pPr>
              <a:buFont typeface="Wingdings" panose="05000000000000000000" pitchFamily="2" charset="2"/>
              <a:buChar char="Ø"/>
            </a:pPr>
            <a:r>
              <a:rPr lang="en-IN" sz="2000" dirty="0"/>
              <a:t>Home and building automation</a:t>
            </a:r>
          </a:p>
          <a:p>
            <a:pPr>
              <a:buFont typeface="Wingdings" panose="05000000000000000000" pitchFamily="2" charset="2"/>
              <a:buChar char="Ø"/>
            </a:pPr>
            <a:r>
              <a:rPr lang="en-IN" sz="2000" dirty="0"/>
              <a:t>Automotive networks</a:t>
            </a:r>
          </a:p>
          <a:p>
            <a:pPr>
              <a:buFont typeface="Wingdings" panose="05000000000000000000" pitchFamily="2" charset="2"/>
              <a:buChar char="Ø"/>
            </a:pPr>
            <a:r>
              <a:rPr lang="en-IN" sz="2000" dirty="0"/>
              <a:t>Industrial WSN</a:t>
            </a:r>
          </a:p>
          <a:p>
            <a:pPr>
              <a:buFont typeface="Wingdings" panose="05000000000000000000" pitchFamily="2" charset="2"/>
              <a:buChar char="Ø"/>
            </a:pPr>
            <a:r>
              <a:rPr lang="en-IN" sz="2000" dirty="0"/>
              <a:t>Interactive toys and remote controls</a:t>
            </a:r>
          </a:p>
          <a:p>
            <a:pPr marL="0" indent="0">
              <a:buNone/>
            </a:pPr>
            <a:r>
              <a:rPr lang="en-IN" sz="2000" dirty="0"/>
              <a:t>Used in WPAN</a:t>
            </a:r>
          </a:p>
          <a:p>
            <a:pPr marL="0" indent="0" algn="ctr">
              <a:buNone/>
            </a:pPr>
            <a:r>
              <a:rPr lang="en-IN" sz="2000" i="1" dirty="0"/>
              <a:t>Protocol stacks utilizing IEEE 802.15.4</a:t>
            </a:r>
          </a:p>
          <a:p>
            <a:pPr marL="0" indent="0">
              <a:buNone/>
            </a:pPr>
            <a:endParaRPr lang="en-IN" dirty="0"/>
          </a:p>
        </p:txBody>
      </p:sp>
      <p:graphicFrame>
        <p:nvGraphicFramePr>
          <p:cNvPr id="4" name="Table 4">
            <a:extLst>
              <a:ext uri="{FF2B5EF4-FFF2-40B4-BE49-F238E27FC236}">
                <a16:creationId xmlns:a16="http://schemas.microsoft.com/office/drawing/2014/main" id="{6BDC8B67-88A2-FDED-41C8-BF13990A405D}"/>
              </a:ext>
            </a:extLst>
          </p:cNvPr>
          <p:cNvGraphicFramePr>
            <a:graphicFrameLocks noGrp="1"/>
          </p:cNvGraphicFramePr>
          <p:nvPr>
            <p:extLst>
              <p:ext uri="{D42A27DB-BD31-4B8C-83A1-F6EECF244321}">
                <p14:modId xmlns:p14="http://schemas.microsoft.com/office/powerpoint/2010/main" val="610861723"/>
              </p:ext>
            </p:extLst>
          </p:nvPr>
        </p:nvGraphicFramePr>
        <p:xfrm>
          <a:off x="1" y="2796466"/>
          <a:ext cx="12126896" cy="4059512"/>
        </p:xfrm>
        <a:graphic>
          <a:graphicData uri="http://schemas.openxmlformats.org/drawingml/2006/table">
            <a:tbl>
              <a:tblPr firstRow="1" bandRow="1">
                <a:tableStyleId>{5C22544A-7EE6-4342-B048-85BDC9FD1C3A}</a:tableStyleId>
              </a:tblPr>
              <a:tblGrid>
                <a:gridCol w="2213452">
                  <a:extLst>
                    <a:ext uri="{9D8B030D-6E8A-4147-A177-3AD203B41FA5}">
                      <a16:colId xmlns:a16="http://schemas.microsoft.com/office/drawing/2014/main" val="3308547299"/>
                    </a:ext>
                  </a:extLst>
                </a:gridCol>
                <a:gridCol w="9913444">
                  <a:extLst>
                    <a:ext uri="{9D8B030D-6E8A-4147-A177-3AD203B41FA5}">
                      <a16:colId xmlns:a16="http://schemas.microsoft.com/office/drawing/2014/main" val="3001169380"/>
                    </a:ext>
                  </a:extLst>
                </a:gridCol>
              </a:tblGrid>
              <a:tr h="488272">
                <a:tc>
                  <a:txBody>
                    <a:bodyPr/>
                    <a:lstStyle/>
                    <a:p>
                      <a:r>
                        <a:rPr lang="en-IN" dirty="0"/>
                        <a:t>Protocol</a:t>
                      </a:r>
                    </a:p>
                  </a:txBody>
                  <a:tcPr/>
                </a:tc>
                <a:tc>
                  <a:txBody>
                    <a:bodyPr/>
                    <a:lstStyle/>
                    <a:p>
                      <a:r>
                        <a:rPr lang="en-IN" dirty="0"/>
                        <a:t>Description</a:t>
                      </a:r>
                    </a:p>
                  </a:txBody>
                  <a:tcPr/>
                </a:tc>
                <a:extLst>
                  <a:ext uri="{0D108BD9-81ED-4DB2-BD59-A6C34878D82A}">
                    <a16:rowId xmlns:a16="http://schemas.microsoft.com/office/drawing/2014/main" val="2099265872"/>
                  </a:ext>
                </a:extLst>
              </a:tr>
              <a:tr h="370840">
                <a:tc>
                  <a:txBody>
                    <a:bodyPr/>
                    <a:lstStyle/>
                    <a:p>
                      <a:r>
                        <a:rPr lang="en-IN" dirty="0"/>
                        <a:t>ZigBee</a:t>
                      </a:r>
                    </a:p>
                  </a:txBody>
                  <a:tcPr/>
                </a:tc>
                <a:tc>
                  <a:txBody>
                    <a:bodyPr/>
                    <a:lstStyle/>
                    <a:p>
                      <a:r>
                        <a:rPr lang="en-IN" dirty="0"/>
                        <a:t>Used in building automation, home automation, healthcare. It defines device role, device discovery, network join, and security</a:t>
                      </a:r>
                    </a:p>
                  </a:txBody>
                  <a:tcPr/>
                </a:tc>
                <a:extLst>
                  <a:ext uri="{0D108BD9-81ED-4DB2-BD59-A6C34878D82A}">
                    <a16:rowId xmlns:a16="http://schemas.microsoft.com/office/drawing/2014/main" val="2659211215"/>
                  </a:ext>
                </a:extLst>
              </a:tr>
              <a:tr h="370840">
                <a:tc>
                  <a:txBody>
                    <a:bodyPr/>
                    <a:lstStyle/>
                    <a:p>
                      <a:r>
                        <a:rPr lang="en-IN" dirty="0"/>
                        <a:t>6LoWPAN</a:t>
                      </a:r>
                    </a:p>
                  </a:txBody>
                  <a:tcPr/>
                </a:tc>
                <a:tc>
                  <a:txBody>
                    <a:bodyPr/>
                    <a:lstStyle/>
                    <a:p>
                      <a:r>
                        <a:rPr lang="en-IN" dirty="0"/>
                        <a:t>It is an IPV6 adaptation layer describes how to transport IPV6 packets over IEEE 802.15.4 layers</a:t>
                      </a:r>
                    </a:p>
                  </a:txBody>
                  <a:tcPr/>
                </a:tc>
                <a:extLst>
                  <a:ext uri="{0D108BD9-81ED-4DB2-BD59-A6C34878D82A}">
                    <a16:rowId xmlns:a16="http://schemas.microsoft.com/office/drawing/2014/main" val="1812470857"/>
                  </a:ext>
                </a:extLst>
              </a:tr>
              <a:tr h="370840">
                <a:tc>
                  <a:txBody>
                    <a:bodyPr/>
                    <a:lstStyle/>
                    <a:p>
                      <a:r>
                        <a:rPr lang="en-IN" dirty="0"/>
                        <a:t>ZigBee IP</a:t>
                      </a:r>
                    </a:p>
                  </a:txBody>
                  <a:tcPr/>
                </a:tc>
                <a:tc>
                  <a:txBody>
                    <a:bodyPr/>
                    <a:lstStyle/>
                    <a:p>
                      <a:r>
                        <a:rPr lang="en-IN" dirty="0"/>
                        <a:t>It adopts the 6LoWPAN adaptation layer, IPV6 network layer, and RPL routing protocol. It offers improvements to IP security.</a:t>
                      </a:r>
                    </a:p>
                  </a:txBody>
                  <a:tcPr/>
                </a:tc>
                <a:extLst>
                  <a:ext uri="{0D108BD9-81ED-4DB2-BD59-A6C34878D82A}">
                    <a16:rowId xmlns:a16="http://schemas.microsoft.com/office/drawing/2014/main" val="2565155254"/>
                  </a:ext>
                </a:extLst>
              </a:tr>
              <a:tr h="370840">
                <a:tc>
                  <a:txBody>
                    <a:bodyPr/>
                    <a:lstStyle/>
                    <a:p>
                      <a:r>
                        <a:rPr lang="en-IN" dirty="0"/>
                        <a:t>ISA100.11a</a:t>
                      </a:r>
                    </a:p>
                  </a:txBody>
                  <a:tcPr/>
                </a:tc>
                <a:tc>
                  <a:txBody>
                    <a:bodyPr/>
                    <a:lstStyle/>
                    <a:p>
                      <a:r>
                        <a:rPr lang="en-IN" dirty="0"/>
                        <a:t>It is based on IEEE 802.15.4-2006, and network and transport layers are based on 6LoWPAN, IPV6, and UDP standards</a:t>
                      </a:r>
                    </a:p>
                  </a:txBody>
                  <a:tcPr/>
                </a:tc>
                <a:extLst>
                  <a:ext uri="{0D108BD9-81ED-4DB2-BD59-A6C34878D82A}">
                    <a16:rowId xmlns:a16="http://schemas.microsoft.com/office/drawing/2014/main" val="1003413047"/>
                  </a:ext>
                </a:extLst>
              </a:tr>
              <a:tr h="370840">
                <a:tc>
                  <a:txBody>
                    <a:bodyPr/>
                    <a:lstStyle/>
                    <a:p>
                      <a:r>
                        <a:rPr lang="en-IN" dirty="0" err="1"/>
                        <a:t>WirelessHART</a:t>
                      </a:r>
                      <a:endParaRPr lang="en-IN" dirty="0"/>
                    </a:p>
                  </a:txBody>
                  <a:tcPr/>
                </a:tc>
                <a:tc>
                  <a:txBody>
                    <a:bodyPr/>
                    <a:lstStyle/>
                    <a:p>
                      <a:r>
                        <a:rPr lang="en-IN" dirty="0"/>
                        <a:t>Provides time-synchronized, self-healing, self-organizing mesh architecture, over 2.4 GHz frequency band</a:t>
                      </a:r>
                    </a:p>
                  </a:txBody>
                  <a:tcPr/>
                </a:tc>
                <a:extLst>
                  <a:ext uri="{0D108BD9-81ED-4DB2-BD59-A6C34878D82A}">
                    <a16:rowId xmlns:a16="http://schemas.microsoft.com/office/drawing/2014/main" val="2673098950"/>
                  </a:ext>
                </a:extLst>
              </a:tr>
              <a:tr h="370840">
                <a:tc>
                  <a:txBody>
                    <a:bodyPr/>
                    <a:lstStyle/>
                    <a:p>
                      <a:r>
                        <a:rPr lang="en-IN" dirty="0"/>
                        <a:t>Thread</a:t>
                      </a:r>
                    </a:p>
                  </a:txBody>
                  <a:tcPr/>
                </a:tc>
                <a:tc>
                  <a:txBody>
                    <a:bodyPr/>
                    <a:lstStyle/>
                    <a:p>
                      <a:r>
                        <a:rPr lang="en-IN" dirty="0"/>
                        <a:t>Used for secure and reliable mesh network to connect and control products in home. Constructed on top of 6LoWPAN/IPV6</a:t>
                      </a:r>
                    </a:p>
                  </a:txBody>
                  <a:tcPr/>
                </a:tc>
                <a:extLst>
                  <a:ext uri="{0D108BD9-81ED-4DB2-BD59-A6C34878D82A}">
                    <a16:rowId xmlns:a16="http://schemas.microsoft.com/office/drawing/2014/main" val="18426587"/>
                  </a:ext>
                </a:extLst>
              </a:tr>
            </a:tbl>
          </a:graphicData>
        </a:graphic>
      </p:graphicFrame>
    </p:spTree>
    <p:extLst>
      <p:ext uri="{BB962C8B-B14F-4D97-AF65-F5344CB8AC3E}">
        <p14:creationId xmlns:p14="http://schemas.microsoft.com/office/powerpoint/2010/main" val="5823603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617E5-A179-4892-CD2F-1822948CB77D}"/>
              </a:ext>
            </a:extLst>
          </p:cNvPr>
          <p:cNvSpPr>
            <a:spLocks noGrp="1"/>
          </p:cNvSpPr>
          <p:nvPr>
            <p:ph type="title"/>
          </p:nvPr>
        </p:nvSpPr>
        <p:spPr>
          <a:xfrm>
            <a:off x="456460" y="18256"/>
            <a:ext cx="10515600" cy="662782"/>
          </a:xfrm>
        </p:spPr>
        <p:txBody>
          <a:bodyPr>
            <a:normAutofit fontScale="90000"/>
          </a:bodyPr>
          <a:lstStyle/>
          <a:p>
            <a:r>
              <a:rPr lang="en-IN" dirty="0"/>
              <a:t>ZigBee: </a:t>
            </a:r>
          </a:p>
        </p:txBody>
      </p:sp>
      <p:sp>
        <p:nvSpPr>
          <p:cNvPr id="3" name="Content Placeholder 2">
            <a:extLst>
              <a:ext uri="{FF2B5EF4-FFF2-40B4-BE49-F238E27FC236}">
                <a16:creationId xmlns:a16="http://schemas.microsoft.com/office/drawing/2014/main" id="{E23752C3-B9EF-74F4-2B21-E440F567E4B6}"/>
              </a:ext>
            </a:extLst>
          </p:cNvPr>
          <p:cNvSpPr>
            <a:spLocks noGrp="1"/>
          </p:cNvSpPr>
          <p:nvPr>
            <p:ph idx="1"/>
          </p:nvPr>
        </p:nvSpPr>
        <p:spPr>
          <a:xfrm>
            <a:off x="456460" y="681038"/>
            <a:ext cx="11501761" cy="5986092"/>
          </a:xfrm>
        </p:spPr>
        <p:txBody>
          <a:bodyPr/>
          <a:lstStyle/>
          <a:p>
            <a:r>
              <a:rPr lang="en-IN" dirty="0"/>
              <a:t>ZigBee solutions are aimed for smart objects and sensors having low bandwidth and low power needs.</a:t>
            </a:r>
          </a:p>
          <a:p>
            <a:r>
              <a:rPr lang="en-IN" dirty="0"/>
              <a:t>Implementation areas include automation of commercial, retail, home applications, smart energy </a:t>
            </a:r>
          </a:p>
        </p:txBody>
      </p:sp>
      <p:pic>
        <p:nvPicPr>
          <p:cNvPr id="5" name="Picture 4">
            <a:extLst>
              <a:ext uri="{FF2B5EF4-FFF2-40B4-BE49-F238E27FC236}">
                <a16:creationId xmlns:a16="http://schemas.microsoft.com/office/drawing/2014/main" id="{7F4D6099-E7FB-3CBE-199A-052474C93C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457" y="2689934"/>
            <a:ext cx="4996289" cy="3568823"/>
          </a:xfrm>
          <a:prstGeom prst="rect">
            <a:avLst/>
          </a:prstGeom>
        </p:spPr>
      </p:pic>
      <p:pic>
        <p:nvPicPr>
          <p:cNvPr id="7" name="Picture 6">
            <a:extLst>
              <a:ext uri="{FF2B5EF4-FFF2-40B4-BE49-F238E27FC236}">
                <a16:creationId xmlns:a16="http://schemas.microsoft.com/office/drawing/2014/main" id="{9350A5CB-9D21-0052-FA41-E486F6BC63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3253" y="2689934"/>
            <a:ext cx="4291993" cy="3648722"/>
          </a:xfrm>
          <a:prstGeom prst="rect">
            <a:avLst/>
          </a:prstGeom>
        </p:spPr>
      </p:pic>
    </p:spTree>
    <p:extLst>
      <p:ext uri="{BB962C8B-B14F-4D97-AF65-F5344CB8AC3E}">
        <p14:creationId xmlns:p14="http://schemas.microsoft.com/office/powerpoint/2010/main" val="37971600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A2345-618C-07A8-B847-87350C63977A}"/>
              </a:ext>
            </a:extLst>
          </p:cNvPr>
          <p:cNvSpPr>
            <a:spLocks noGrp="1"/>
          </p:cNvSpPr>
          <p:nvPr>
            <p:ph type="title"/>
          </p:nvPr>
        </p:nvSpPr>
        <p:spPr>
          <a:xfrm>
            <a:off x="731668" y="81040"/>
            <a:ext cx="10515600" cy="788972"/>
          </a:xfrm>
        </p:spPr>
        <p:txBody>
          <a:bodyPr>
            <a:normAutofit/>
          </a:bodyPr>
          <a:lstStyle/>
          <a:p>
            <a:r>
              <a:rPr lang="en-IN" dirty="0"/>
              <a:t>Physical Layer</a:t>
            </a:r>
          </a:p>
        </p:txBody>
      </p:sp>
      <p:sp>
        <p:nvSpPr>
          <p:cNvPr id="3" name="Content Placeholder 2">
            <a:extLst>
              <a:ext uri="{FF2B5EF4-FFF2-40B4-BE49-F238E27FC236}">
                <a16:creationId xmlns:a16="http://schemas.microsoft.com/office/drawing/2014/main" id="{5F40803C-558A-B7A6-870F-F8B0BB2636B5}"/>
              </a:ext>
            </a:extLst>
          </p:cNvPr>
          <p:cNvSpPr>
            <a:spLocks noGrp="1"/>
          </p:cNvSpPr>
          <p:nvPr>
            <p:ph idx="1"/>
          </p:nvPr>
        </p:nvSpPr>
        <p:spPr>
          <a:xfrm>
            <a:off x="159798" y="967666"/>
            <a:ext cx="11700769" cy="5655076"/>
          </a:xfrm>
        </p:spPr>
        <p:txBody>
          <a:bodyPr/>
          <a:lstStyle/>
          <a:p>
            <a:r>
              <a:rPr lang="en-IN" dirty="0"/>
              <a:t>2.4 GHz, 16 channels, with a data rate of 250 kbps-&gt; world wide</a:t>
            </a:r>
          </a:p>
          <a:p>
            <a:r>
              <a:rPr lang="en-IN" dirty="0"/>
              <a:t>915 MHz, 10 channels, with a data rate of 40 kbps-&gt; north and south America</a:t>
            </a:r>
          </a:p>
          <a:p>
            <a:r>
              <a:rPr lang="en-IN" dirty="0"/>
              <a:t>868 MHz, 1 channel, with a data rate of 20 kbps-&gt; Europe, middle east, Africa</a:t>
            </a:r>
          </a:p>
          <a:p>
            <a:pPr marL="0" indent="0">
              <a:buNone/>
            </a:pPr>
            <a:r>
              <a:rPr lang="en-IN" dirty="0"/>
              <a:t>Physical communication improvements includes the following:</a:t>
            </a:r>
          </a:p>
          <a:p>
            <a:pPr>
              <a:buFont typeface="Wingdings" panose="05000000000000000000" pitchFamily="2" charset="2"/>
              <a:buChar char="§"/>
            </a:pPr>
            <a:r>
              <a:rPr lang="en-IN" dirty="0"/>
              <a:t>OQPSK PHY-&gt; uses 4 unique bit values that are phase changes</a:t>
            </a:r>
          </a:p>
          <a:p>
            <a:pPr>
              <a:buFont typeface="Wingdings" panose="05000000000000000000" pitchFamily="2" charset="2"/>
              <a:buChar char="§"/>
            </a:pPr>
            <a:r>
              <a:rPr lang="en-IN" dirty="0"/>
              <a:t>BPSK PHY-&gt; specifies 2 unique phase shifts as its data encoding scheme</a:t>
            </a:r>
          </a:p>
          <a:p>
            <a:pPr>
              <a:buFont typeface="Wingdings" panose="05000000000000000000" pitchFamily="2" charset="2"/>
              <a:buChar char="§"/>
            </a:pPr>
            <a:r>
              <a:rPr lang="en-IN" dirty="0"/>
              <a:t>ASK PHY-&gt; offers increased range, throughput, data rate, and signal integrity</a:t>
            </a:r>
          </a:p>
        </p:txBody>
      </p:sp>
      <p:pic>
        <p:nvPicPr>
          <p:cNvPr id="5" name="Picture 4">
            <a:extLst>
              <a:ext uri="{FF2B5EF4-FFF2-40B4-BE49-F238E27FC236}">
                <a16:creationId xmlns:a16="http://schemas.microsoft.com/office/drawing/2014/main" id="{3CD35514-0C3C-EB0C-5996-719A349E4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668" y="4687410"/>
            <a:ext cx="10090212" cy="2170589"/>
          </a:xfrm>
          <a:prstGeom prst="rect">
            <a:avLst/>
          </a:prstGeom>
        </p:spPr>
      </p:pic>
    </p:spTree>
    <p:extLst>
      <p:ext uri="{BB962C8B-B14F-4D97-AF65-F5344CB8AC3E}">
        <p14:creationId xmlns:p14="http://schemas.microsoft.com/office/powerpoint/2010/main" val="22266842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321E7-70EC-C21E-BE6B-7F7D8CC51DA8}"/>
              </a:ext>
            </a:extLst>
          </p:cNvPr>
          <p:cNvSpPr>
            <a:spLocks noGrp="1"/>
          </p:cNvSpPr>
          <p:nvPr>
            <p:ph type="title"/>
          </p:nvPr>
        </p:nvSpPr>
        <p:spPr>
          <a:xfrm>
            <a:off x="838200" y="62145"/>
            <a:ext cx="10515600" cy="618892"/>
          </a:xfrm>
        </p:spPr>
        <p:txBody>
          <a:bodyPr>
            <a:normAutofit fontScale="90000"/>
          </a:bodyPr>
          <a:lstStyle/>
          <a:p>
            <a:r>
              <a:rPr lang="en-IN" dirty="0"/>
              <a:t>MAC Layer</a:t>
            </a:r>
          </a:p>
        </p:txBody>
      </p:sp>
      <p:sp>
        <p:nvSpPr>
          <p:cNvPr id="3" name="Content Placeholder 2">
            <a:extLst>
              <a:ext uri="{FF2B5EF4-FFF2-40B4-BE49-F238E27FC236}">
                <a16:creationId xmlns:a16="http://schemas.microsoft.com/office/drawing/2014/main" id="{4B3C7386-94B5-8E20-56D6-06B09348A70B}"/>
              </a:ext>
            </a:extLst>
          </p:cNvPr>
          <p:cNvSpPr>
            <a:spLocks noGrp="1"/>
          </p:cNvSpPr>
          <p:nvPr>
            <p:ph idx="1"/>
          </p:nvPr>
        </p:nvSpPr>
        <p:spPr>
          <a:xfrm>
            <a:off x="355107" y="681037"/>
            <a:ext cx="11629747" cy="5968338"/>
          </a:xfrm>
        </p:spPr>
        <p:txBody>
          <a:bodyPr>
            <a:normAutofit/>
          </a:bodyPr>
          <a:lstStyle/>
          <a:p>
            <a:r>
              <a:rPr lang="en-IN" sz="2400" dirty="0"/>
              <a:t>MAC layer defines how devices in the same area will share the frequencies allocated.  </a:t>
            </a:r>
          </a:p>
          <a:p>
            <a:r>
              <a:rPr lang="en-IN" sz="2400" dirty="0"/>
              <a:t>The scheduling and routing data frames are also co-ordinated.</a:t>
            </a:r>
          </a:p>
          <a:p>
            <a:r>
              <a:rPr lang="en-IN" sz="2400" dirty="0"/>
              <a:t>Performs the following tasks:</a:t>
            </a:r>
          </a:p>
          <a:p>
            <a:pPr>
              <a:buFont typeface="Wingdings" panose="05000000000000000000" pitchFamily="2" charset="2"/>
              <a:buChar char="Ø"/>
            </a:pPr>
            <a:r>
              <a:rPr lang="en-IN" sz="2400" dirty="0"/>
              <a:t>Network beaconing for devices acting as coordinators</a:t>
            </a:r>
          </a:p>
          <a:p>
            <a:pPr>
              <a:buFont typeface="Wingdings" panose="05000000000000000000" pitchFamily="2" charset="2"/>
              <a:buChar char="Ø"/>
            </a:pPr>
            <a:r>
              <a:rPr lang="en-IN" sz="2400" dirty="0"/>
              <a:t>PAN association and disassociation by a device</a:t>
            </a:r>
          </a:p>
          <a:p>
            <a:pPr>
              <a:buFont typeface="Wingdings" panose="05000000000000000000" pitchFamily="2" charset="2"/>
              <a:buChar char="Ø"/>
            </a:pPr>
            <a:r>
              <a:rPr lang="en-IN" sz="2400" dirty="0"/>
              <a:t>Device security</a:t>
            </a:r>
          </a:p>
          <a:p>
            <a:pPr>
              <a:buFont typeface="Wingdings" panose="05000000000000000000" pitchFamily="2" charset="2"/>
              <a:buChar char="Ø"/>
            </a:pPr>
            <a:r>
              <a:rPr lang="en-IN" sz="2400" dirty="0"/>
              <a:t>Reliable link communication between two peer MAC entities</a:t>
            </a:r>
          </a:p>
          <a:p>
            <a:pPr marL="0" indent="0">
              <a:buNone/>
            </a:pPr>
            <a:r>
              <a:rPr lang="en-IN" sz="2400" dirty="0"/>
              <a:t>4 types of MAC frames:</a:t>
            </a:r>
          </a:p>
          <a:p>
            <a:pPr marL="514350" indent="-514350">
              <a:buFont typeface="+mj-lt"/>
              <a:buAutoNum type="arabicPeriod"/>
            </a:pPr>
            <a:r>
              <a:rPr lang="en-IN" sz="2400" dirty="0"/>
              <a:t>Data frame-&gt; handles all transfers of data</a:t>
            </a:r>
          </a:p>
          <a:p>
            <a:pPr marL="514350" indent="-514350">
              <a:buFont typeface="+mj-lt"/>
              <a:buAutoNum type="arabicPeriod"/>
            </a:pPr>
            <a:r>
              <a:rPr lang="en-IN" sz="2400" dirty="0"/>
              <a:t>Beacon frame-&gt; used in the transmission of beacons from PAN controller</a:t>
            </a:r>
          </a:p>
          <a:p>
            <a:pPr marL="514350" indent="-514350">
              <a:buFont typeface="+mj-lt"/>
              <a:buAutoNum type="arabicPeriod"/>
            </a:pPr>
            <a:r>
              <a:rPr lang="en-IN" sz="2400" dirty="0"/>
              <a:t>Acknowledgement frame-&gt; confirms successful reception of frame</a:t>
            </a:r>
          </a:p>
          <a:p>
            <a:pPr marL="514350" indent="-514350">
              <a:buFont typeface="+mj-lt"/>
              <a:buAutoNum type="arabicPeriod"/>
            </a:pPr>
            <a:r>
              <a:rPr lang="en-IN" sz="2400" dirty="0"/>
              <a:t>MAC command frame-&gt; responsible for control communication between devices</a:t>
            </a:r>
          </a:p>
        </p:txBody>
      </p:sp>
    </p:spTree>
    <p:extLst>
      <p:ext uri="{BB962C8B-B14F-4D97-AF65-F5344CB8AC3E}">
        <p14:creationId xmlns:p14="http://schemas.microsoft.com/office/powerpoint/2010/main" val="12505861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4FBE4-A187-B32E-42A5-0BF474B95DB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553E2C9-6461-4EDA-44D8-FAD8B13A6434}"/>
              </a:ext>
            </a:extLst>
          </p:cNvPr>
          <p:cNvSpPr>
            <a:spLocks noGrp="1"/>
          </p:cNvSpPr>
          <p:nvPr>
            <p:ph idx="1"/>
          </p:nvPr>
        </p:nvSpPr>
        <p:spPr>
          <a:xfrm>
            <a:off x="838200" y="1825624"/>
            <a:ext cx="10515600" cy="4521909"/>
          </a:xfrm>
        </p:spPr>
        <p:txBody>
          <a:bodyPr/>
          <a:lstStyle/>
          <a:p>
            <a:pPr marL="0" indent="0">
              <a:buNone/>
            </a:pPr>
            <a:endParaRPr lang="en-IN" dirty="0"/>
          </a:p>
          <a:p>
            <a:pPr marL="0" indent="0">
              <a:buNone/>
            </a:pPr>
            <a:endParaRPr lang="en-IN" dirty="0"/>
          </a:p>
        </p:txBody>
      </p:sp>
      <p:pic>
        <p:nvPicPr>
          <p:cNvPr id="4" name="Picture 3">
            <a:extLst>
              <a:ext uri="{FF2B5EF4-FFF2-40B4-BE49-F238E27FC236}">
                <a16:creationId xmlns:a16="http://schemas.microsoft.com/office/drawing/2014/main" id="{9E026B7C-8723-6838-F858-5705E31C9B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544" y="1402673"/>
            <a:ext cx="9472473" cy="5224018"/>
          </a:xfrm>
          <a:prstGeom prst="rect">
            <a:avLst/>
          </a:prstGeom>
        </p:spPr>
      </p:pic>
    </p:spTree>
    <p:extLst>
      <p:ext uri="{BB962C8B-B14F-4D97-AF65-F5344CB8AC3E}">
        <p14:creationId xmlns:p14="http://schemas.microsoft.com/office/powerpoint/2010/main" val="10526961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1EF81-95F8-92D1-BF9B-1CFAB70CED24}"/>
              </a:ext>
            </a:extLst>
          </p:cNvPr>
          <p:cNvSpPr>
            <a:spLocks noGrp="1"/>
          </p:cNvSpPr>
          <p:nvPr>
            <p:ph type="title"/>
          </p:nvPr>
        </p:nvSpPr>
        <p:spPr>
          <a:xfrm>
            <a:off x="838200" y="1"/>
            <a:ext cx="10515600" cy="870012"/>
          </a:xfrm>
        </p:spPr>
        <p:txBody>
          <a:bodyPr>
            <a:normAutofit/>
          </a:bodyPr>
          <a:lstStyle/>
          <a:p>
            <a:r>
              <a:rPr lang="en-IN" dirty="0"/>
              <a:t>Uses AES symmetric key cryptography</a:t>
            </a:r>
          </a:p>
        </p:txBody>
      </p:sp>
      <p:pic>
        <p:nvPicPr>
          <p:cNvPr id="5" name="Content Placeholder 4">
            <a:extLst>
              <a:ext uri="{FF2B5EF4-FFF2-40B4-BE49-F238E27FC236}">
                <a16:creationId xmlns:a16="http://schemas.microsoft.com/office/drawing/2014/main" id="{F6D50F94-6D52-686F-98D9-D9EA3CEF57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942" y="1376039"/>
            <a:ext cx="11762911" cy="5353235"/>
          </a:xfrm>
        </p:spPr>
      </p:pic>
    </p:spTree>
    <p:extLst>
      <p:ext uri="{BB962C8B-B14F-4D97-AF65-F5344CB8AC3E}">
        <p14:creationId xmlns:p14="http://schemas.microsoft.com/office/powerpoint/2010/main" val="24205757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FB7DF-1D28-79A3-407A-F01D015AE54D}"/>
              </a:ext>
            </a:extLst>
          </p:cNvPr>
          <p:cNvSpPr>
            <a:spLocks noGrp="1"/>
          </p:cNvSpPr>
          <p:nvPr>
            <p:ph type="title"/>
          </p:nvPr>
        </p:nvSpPr>
        <p:spPr>
          <a:xfrm>
            <a:off x="838200" y="365126"/>
            <a:ext cx="10515600" cy="842238"/>
          </a:xfrm>
        </p:spPr>
        <p:txBody>
          <a:bodyPr/>
          <a:lstStyle/>
          <a:p>
            <a:r>
              <a:rPr lang="en-IN" dirty="0"/>
              <a:t>Topology</a:t>
            </a:r>
          </a:p>
        </p:txBody>
      </p:sp>
      <p:pic>
        <p:nvPicPr>
          <p:cNvPr id="5" name="Content Placeholder 4">
            <a:extLst>
              <a:ext uri="{FF2B5EF4-FFF2-40B4-BE49-F238E27FC236}">
                <a16:creationId xmlns:a16="http://schemas.microsoft.com/office/drawing/2014/main" id="{64592858-2D89-7133-F6E6-7C459E23A08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0237" y="1677879"/>
            <a:ext cx="8220722" cy="4536489"/>
          </a:xfrm>
        </p:spPr>
      </p:pic>
    </p:spTree>
    <p:extLst>
      <p:ext uri="{BB962C8B-B14F-4D97-AF65-F5344CB8AC3E}">
        <p14:creationId xmlns:p14="http://schemas.microsoft.com/office/powerpoint/2010/main" val="6432349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F88BC-E32C-096C-5009-5A42C867238D}"/>
              </a:ext>
            </a:extLst>
          </p:cNvPr>
          <p:cNvSpPr>
            <a:spLocks noGrp="1"/>
          </p:cNvSpPr>
          <p:nvPr>
            <p:ph type="title"/>
          </p:nvPr>
        </p:nvSpPr>
        <p:spPr/>
        <p:txBody>
          <a:bodyPr/>
          <a:lstStyle/>
          <a:p>
            <a:r>
              <a:rPr lang="en-IN" dirty="0"/>
              <a:t>Competitive technologies:</a:t>
            </a:r>
          </a:p>
        </p:txBody>
      </p:sp>
      <p:sp>
        <p:nvSpPr>
          <p:cNvPr id="3" name="Content Placeholder 2">
            <a:extLst>
              <a:ext uri="{FF2B5EF4-FFF2-40B4-BE49-F238E27FC236}">
                <a16:creationId xmlns:a16="http://schemas.microsoft.com/office/drawing/2014/main" id="{537D70A5-4527-0D3F-DE5E-EBAC9FE8FDA0}"/>
              </a:ext>
            </a:extLst>
          </p:cNvPr>
          <p:cNvSpPr>
            <a:spLocks noGrp="1"/>
          </p:cNvSpPr>
          <p:nvPr>
            <p:ph idx="1"/>
          </p:nvPr>
        </p:nvSpPr>
        <p:spPr>
          <a:xfrm>
            <a:off x="838200" y="1852258"/>
            <a:ext cx="10515600" cy="4351338"/>
          </a:xfrm>
        </p:spPr>
        <p:txBody>
          <a:bodyPr/>
          <a:lstStyle/>
          <a:p>
            <a:r>
              <a:rPr lang="en-IN" dirty="0"/>
              <a:t>DASH7-&gt; radio technology based on IEEE802.15.4, difference in </a:t>
            </a:r>
            <a:r>
              <a:rPr lang="en-IN" dirty="0" err="1"/>
              <a:t>Phy</a:t>
            </a:r>
            <a:r>
              <a:rPr lang="en-IN" dirty="0"/>
              <a:t> and MAC layer, used for US military applications</a:t>
            </a:r>
          </a:p>
          <a:p>
            <a:r>
              <a:rPr lang="en-IN" dirty="0"/>
              <a:t>Offers low power consumption, compact protocol stack, range up to 1 mile, and AES encryption</a:t>
            </a:r>
          </a:p>
          <a:p>
            <a:r>
              <a:rPr lang="en-IN" dirty="0"/>
              <a:t>Frequency range used: 433MHz, 868MHz, 915MHz</a:t>
            </a:r>
          </a:p>
          <a:p>
            <a:r>
              <a:rPr lang="en-IN" dirty="0"/>
              <a:t>Data rate:166.667kbps </a:t>
            </a:r>
            <a:r>
              <a:rPr lang="en-IN"/>
              <a:t>and maximum payload </a:t>
            </a:r>
            <a:r>
              <a:rPr lang="en-IN" dirty="0"/>
              <a:t>of 256 bytes</a:t>
            </a:r>
          </a:p>
        </p:txBody>
      </p:sp>
    </p:spTree>
    <p:extLst>
      <p:ext uri="{BB962C8B-B14F-4D97-AF65-F5344CB8AC3E}">
        <p14:creationId xmlns:p14="http://schemas.microsoft.com/office/powerpoint/2010/main" val="1396575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B2236-B684-4D8F-1DD2-C8C51EBB3675}"/>
              </a:ext>
            </a:extLst>
          </p:cNvPr>
          <p:cNvSpPr>
            <a:spLocks noGrp="1"/>
          </p:cNvSpPr>
          <p:nvPr>
            <p:ph type="title"/>
          </p:nvPr>
        </p:nvSpPr>
        <p:spPr/>
        <p:txBody>
          <a:bodyPr/>
          <a:lstStyle/>
          <a:p>
            <a:r>
              <a:rPr lang="en-IN" dirty="0"/>
              <a:t>History of IoT</a:t>
            </a:r>
          </a:p>
        </p:txBody>
      </p:sp>
      <p:pic>
        <p:nvPicPr>
          <p:cNvPr id="5" name="Content Placeholder 4">
            <a:extLst>
              <a:ext uri="{FF2B5EF4-FFF2-40B4-BE49-F238E27FC236}">
                <a16:creationId xmlns:a16="http://schemas.microsoft.com/office/drawing/2014/main" id="{06F81C99-F17E-E157-D058-727606B410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5736" y="2121268"/>
            <a:ext cx="7785716" cy="3959936"/>
          </a:xfrm>
        </p:spPr>
      </p:pic>
    </p:spTree>
    <p:extLst>
      <p:ext uri="{BB962C8B-B14F-4D97-AF65-F5344CB8AC3E}">
        <p14:creationId xmlns:p14="http://schemas.microsoft.com/office/powerpoint/2010/main" val="29399946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48BA5-5D2A-0F50-1935-4417DEBC59D9}"/>
              </a:ext>
            </a:extLst>
          </p:cNvPr>
          <p:cNvSpPr>
            <a:spLocks noGrp="1"/>
          </p:cNvSpPr>
          <p:nvPr>
            <p:ph type="title"/>
          </p:nvPr>
        </p:nvSpPr>
        <p:spPr>
          <a:xfrm>
            <a:off x="838200" y="97655"/>
            <a:ext cx="10515600" cy="583382"/>
          </a:xfrm>
        </p:spPr>
        <p:txBody>
          <a:bodyPr>
            <a:normAutofit fontScale="90000"/>
          </a:bodyPr>
          <a:lstStyle/>
          <a:p>
            <a:r>
              <a:rPr lang="en-IN" dirty="0"/>
              <a:t>IEEE 802.15.4e and IEEE 802.15.4g</a:t>
            </a:r>
          </a:p>
        </p:txBody>
      </p:sp>
      <p:sp>
        <p:nvSpPr>
          <p:cNvPr id="3" name="Content Placeholder 2">
            <a:extLst>
              <a:ext uri="{FF2B5EF4-FFF2-40B4-BE49-F238E27FC236}">
                <a16:creationId xmlns:a16="http://schemas.microsoft.com/office/drawing/2014/main" id="{1C4BF2D2-7699-CBC4-70D0-251A20BB6A89}"/>
              </a:ext>
            </a:extLst>
          </p:cNvPr>
          <p:cNvSpPr>
            <a:spLocks noGrp="1"/>
          </p:cNvSpPr>
          <p:nvPr>
            <p:ph idx="1"/>
          </p:nvPr>
        </p:nvSpPr>
        <p:spPr>
          <a:xfrm>
            <a:off x="343270" y="958788"/>
            <a:ext cx="11505460" cy="5801557"/>
          </a:xfrm>
        </p:spPr>
        <p:txBody>
          <a:bodyPr/>
          <a:lstStyle/>
          <a:p>
            <a:r>
              <a:rPr lang="en-IN" dirty="0"/>
              <a:t>IEEE 802.14.5e is the amendments for expansion of MAC layer features and application domains such as factory, process automation, and smart grid.</a:t>
            </a:r>
          </a:p>
          <a:p>
            <a:r>
              <a:rPr lang="en-IN" dirty="0"/>
              <a:t>IEEE 802.15.4g is specifically designed for smart grid, smart utility communication. It also optimizes large outdoor wireless mesh networks for FAN. Modifications are done both in PHY and MAC layer.</a:t>
            </a:r>
          </a:p>
          <a:p>
            <a:pPr marL="0" indent="0">
              <a:buNone/>
            </a:pPr>
            <a:r>
              <a:rPr lang="en-IN" dirty="0"/>
              <a:t>Implementation areas:</a:t>
            </a:r>
          </a:p>
          <a:p>
            <a:pPr>
              <a:buFont typeface="Wingdings" panose="05000000000000000000" pitchFamily="2" charset="2"/>
              <a:buChar char="Ø"/>
            </a:pPr>
            <a:r>
              <a:rPr lang="en-IN" dirty="0"/>
              <a:t>Public lighting, microgrids, renewable energy, smart parking meter, electrical vehicle</a:t>
            </a:r>
          </a:p>
          <a:p>
            <a:pPr marL="0" indent="0" algn="ctr">
              <a:buNone/>
            </a:pPr>
            <a:r>
              <a:rPr lang="en-IN" sz="2400" i="1" dirty="0"/>
              <a:t>Industry Alliances for some common IEEE standards</a:t>
            </a:r>
          </a:p>
          <a:p>
            <a:endParaRPr lang="en-IN" dirty="0"/>
          </a:p>
        </p:txBody>
      </p:sp>
      <p:graphicFrame>
        <p:nvGraphicFramePr>
          <p:cNvPr id="4" name="Table 4">
            <a:extLst>
              <a:ext uri="{FF2B5EF4-FFF2-40B4-BE49-F238E27FC236}">
                <a16:creationId xmlns:a16="http://schemas.microsoft.com/office/drawing/2014/main" id="{8B5D7874-5A72-1DAE-81CC-09876F126250}"/>
              </a:ext>
            </a:extLst>
          </p:cNvPr>
          <p:cNvGraphicFramePr>
            <a:graphicFrameLocks noGrp="1"/>
          </p:cNvGraphicFramePr>
          <p:nvPr>
            <p:extLst>
              <p:ext uri="{D42A27DB-BD31-4B8C-83A1-F6EECF244321}">
                <p14:modId xmlns:p14="http://schemas.microsoft.com/office/powerpoint/2010/main" val="4223449607"/>
              </p:ext>
            </p:extLst>
          </p:nvPr>
        </p:nvGraphicFramePr>
        <p:xfrm>
          <a:off x="2271697" y="5084027"/>
          <a:ext cx="8127999" cy="1478280"/>
        </p:xfrm>
        <a:graphic>
          <a:graphicData uri="http://schemas.openxmlformats.org/drawingml/2006/table">
            <a:tbl>
              <a:tblPr firstRow="1" bandRow="1">
                <a:tableStyleId>{5C22544A-7EE6-4342-B048-85BDC9FD1C3A}</a:tableStyleId>
              </a:tblPr>
              <a:tblGrid>
                <a:gridCol w="1962952">
                  <a:extLst>
                    <a:ext uri="{9D8B030D-6E8A-4147-A177-3AD203B41FA5}">
                      <a16:colId xmlns:a16="http://schemas.microsoft.com/office/drawing/2014/main" val="3731744045"/>
                    </a:ext>
                  </a:extLst>
                </a:gridCol>
                <a:gridCol w="2361460">
                  <a:extLst>
                    <a:ext uri="{9D8B030D-6E8A-4147-A177-3AD203B41FA5}">
                      <a16:colId xmlns:a16="http://schemas.microsoft.com/office/drawing/2014/main" val="2931546477"/>
                    </a:ext>
                  </a:extLst>
                </a:gridCol>
                <a:gridCol w="3803587">
                  <a:extLst>
                    <a:ext uri="{9D8B030D-6E8A-4147-A177-3AD203B41FA5}">
                      <a16:colId xmlns:a16="http://schemas.microsoft.com/office/drawing/2014/main" val="4064249238"/>
                    </a:ext>
                  </a:extLst>
                </a:gridCol>
              </a:tblGrid>
              <a:tr h="0">
                <a:tc>
                  <a:txBody>
                    <a:bodyPr/>
                    <a:lstStyle/>
                    <a:p>
                      <a:r>
                        <a:rPr lang="en-IN" dirty="0"/>
                        <a:t>Commercial name</a:t>
                      </a:r>
                    </a:p>
                  </a:txBody>
                  <a:tcPr/>
                </a:tc>
                <a:tc>
                  <a:txBody>
                    <a:bodyPr/>
                    <a:lstStyle/>
                    <a:p>
                      <a:r>
                        <a:rPr lang="en-IN" dirty="0"/>
                        <a:t>Industry organization</a:t>
                      </a:r>
                    </a:p>
                  </a:txBody>
                  <a:tcPr/>
                </a:tc>
                <a:tc>
                  <a:txBody>
                    <a:bodyPr/>
                    <a:lstStyle/>
                    <a:p>
                      <a:r>
                        <a:rPr lang="en-IN" dirty="0"/>
                        <a:t>Standards body</a:t>
                      </a:r>
                    </a:p>
                  </a:txBody>
                  <a:tcPr/>
                </a:tc>
                <a:extLst>
                  <a:ext uri="{0D108BD9-81ED-4DB2-BD59-A6C34878D82A}">
                    <a16:rowId xmlns:a16="http://schemas.microsoft.com/office/drawing/2014/main" val="1390768277"/>
                  </a:ext>
                </a:extLst>
              </a:tr>
              <a:tr h="370840">
                <a:tc>
                  <a:txBody>
                    <a:bodyPr/>
                    <a:lstStyle/>
                    <a:p>
                      <a:r>
                        <a:rPr lang="en-IN" dirty="0"/>
                        <a:t>Wi-Fi</a:t>
                      </a:r>
                    </a:p>
                  </a:txBody>
                  <a:tcPr/>
                </a:tc>
                <a:tc>
                  <a:txBody>
                    <a:bodyPr/>
                    <a:lstStyle/>
                    <a:p>
                      <a:r>
                        <a:rPr lang="en-IN" dirty="0"/>
                        <a:t>Wi-Fi Alliance</a:t>
                      </a:r>
                    </a:p>
                  </a:txBody>
                  <a:tcPr/>
                </a:tc>
                <a:tc>
                  <a:txBody>
                    <a:bodyPr/>
                    <a:lstStyle/>
                    <a:p>
                      <a:r>
                        <a:rPr lang="en-IN" dirty="0"/>
                        <a:t>IEEE 802.11 wireless LAN</a:t>
                      </a:r>
                    </a:p>
                  </a:txBody>
                  <a:tcPr/>
                </a:tc>
                <a:extLst>
                  <a:ext uri="{0D108BD9-81ED-4DB2-BD59-A6C34878D82A}">
                    <a16:rowId xmlns:a16="http://schemas.microsoft.com/office/drawing/2014/main" val="565730279"/>
                  </a:ext>
                </a:extLst>
              </a:tr>
              <a:tr h="370840">
                <a:tc>
                  <a:txBody>
                    <a:bodyPr/>
                    <a:lstStyle/>
                    <a:p>
                      <a:r>
                        <a:rPr lang="en-IN" dirty="0"/>
                        <a:t>WiMAX</a:t>
                      </a:r>
                    </a:p>
                  </a:txBody>
                  <a:tcPr/>
                </a:tc>
                <a:tc>
                  <a:txBody>
                    <a:bodyPr/>
                    <a:lstStyle/>
                    <a:p>
                      <a:r>
                        <a:rPr lang="en-IN" dirty="0"/>
                        <a:t>Wi-MAX Forum</a:t>
                      </a:r>
                    </a:p>
                  </a:txBody>
                  <a:tcPr/>
                </a:tc>
                <a:tc>
                  <a:txBody>
                    <a:bodyPr/>
                    <a:lstStyle/>
                    <a:p>
                      <a:r>
                        <a:rPr lang="en-IN" dirty="0"/>
                        <a:t>IEEE 802.16 Wireless MAN</a:t>
                      </a:r>
                    </a:p>
                  </a:txBody>
                  <a:tcPr/>
                </a:tc>
                <a:extLst>
                  <a:ext uri="{0D108BD9-81ED-4DB2-BD59-A6C34878D82A}">
                    <a16:rowId xmlns:a16="http://schemas.microsoft.com/office/drawing/2014/main" val="1225848906"/>
                  </a:ext>
                </a:extLst>
              </a:tr>
              <a:tr h="370840">
                <a:tc>
                  <a:txBody>
                    <a:bodyPr/>
                    <a:lstStyle/>
                    <a:p>
                      <a:r>
                        <a:rPr lang="en-IN" dirty="0"/>
                        <a:t>Wi-SUN</a:t>
                      </a:r>
                    </a:p>
                  </a:txBody>
                  <a:tcPr/>
                </a:tc>
                <a:tc>
                  <a:txBody>
                    <a:bodyPr/>
                    <a:lstStyle/>
                    <a:p>
                      <a:r>
                        <a:rPr lang="en-IN" dirty="0"/>
                        <a:t>Wi-SUN Alliance</a:t>
                      </a:r>
                    </a:p>
                  </a:txBody>
                  <a:tcPr/>
                </a:tc>
                <a:tc>
                  <a:txBody>
                    <a:bodyPr/>
                    <a:lstStyle/>
                    <a:p>
                      <a:r>
                        <a:rPr lang="en-IN" dirty="0"/>
                        <a:t>IEEE 802.15.4g Wireless SUN</a:t>
                      </a:r>
                    </a:p>
                  </a:txBody>
                  <a:tcPr/>
                </a:tc>
                <a:extLst>
                  <a:ext uri="{0D108BD9-81ED-4DB2-BD59-A6C34878D82A}">
                    <a16:rowId xmlns:a16="http://schemas.microsoft.com/office/drawing/2014/main" val="2831142158"/>
                  </a:ext>
                </a:extLst>
              </a:tr>
            </a:tbl>
          </a:graphicData>
        </a:graphic>
      </p:graphicFrame>
    </p:spTree>
    <p:extLst>
      <p:ext uri="{BB962C8B-B14F-4D97-AF65-F5344CB8AC3E}">
        <p14:creationId xmlns:p14="http://schemas.microsoft.com/office/powerpoint/2010/main" val="22021419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246CAB-EEEF-92B1-3074-B3DD75632576}"/>
              </a:ext>
            </a:extLst>
          </p:cNvPr>
          <p:cNvSpPr>
            <a:spLocks noGrp="1"/>
          </p:cNvSpPr>
          <p:nvPr>
            <p:ph idx="1"/>
          </p:nvPr>
        </p:nvSpPr>
        <p:spPr>
          <a:xfrm>
            <a:off x="196788" y="199748"/>
            <a:ext cx="11798423" cy="6658252"/>
          </a:xfrm>
        </p:spPr>
        <p:txBody>
          <a:bodyPr>
            <a:normAutofit lnSpcReduction="10000"/>
          </a:bodyPr>
          <a:lstStyle/>
          <a:p>
            <a:pPr marL="0" indent="0" algn="just">
              <a:buNone/>
            </a:pPr>
            <a:r>
              <a:rPr lang="en-IN" sz="2400" dirty="0"/>
              <a:t>PHY Layer mechanisms:</a:t>
            </a:r>
          </a:p>
          <a:p>
            <a:pPr algn="just">
              <a:buFont typeface="Wingdings" panose="05000000000000000000" pitchFamily="2" charset="2"/>
              <a:buChar char="§"/>
            </a:pPr>
            <a:r>
              <a:rPr lang="en-IN" sz="2400" dirty="0"/>
              <a:t>Multi-rate and multi-regional frequency shift keying(MR-FSK)-&gt; offers good transmit power efficiency due to the constant envelope of transmit signal</a:t>
            </a:r>
          </a:p>
          <a:p>
            <a:pPr algn="just">
              <a:buFont typeface="Wingdings" panose="05000000000000000000" pitchFamily="2" charset="2"/>
              <a:buChar char="§"/>
            </a:pPr>
            <a:r>
              <a:rPr lang="en-IN" sz="2400" dirty="0"/>
              <a:t>Multi-rate and multi-regional orthogonal frequency division multiplexing(MR-OFDM)-&gt; provides higher data rate but may be too complex for low-cost and low-power devices</a:t>
            </a:r>
          </a:p>
          <a:p>
            <a:pPr algn="just">
              <a:buFont typeface="Wingdings" panose="05000000000000000000" pitchFamily="2" charset="2"/>
              <a:buChar char="§"/>
            </a:pPr>
            <a:r>
              <a:rPr lang="en-IN" sz="2400" dirty="0"/>
              <a:t>Multi-rate and multi-regional offset quadrature phase shift keying(MR-O-QPSK)-&gt;makes multimode systems more cost-effective and easier to design.</a:t>
            </a:r>
          </a:p>
          <a:p>
            <a:pPr marL="0" indent="0" algn="just">
              <a:buNone/>
            </a:pPr>
            <a:r>
              <a:rPr lang="en-IN" sz="2400" dirty="0"/>
              <a:t>MAC Layer mechanisms:</a:t>
            </a:r>
          </a:p>
          <a:p>
            <a:pPr algn="just">
              <a:buFont typeface="Wingdings" panose="05000000000000000000" pitchFamily="2" charset="2"/>
              <a:buChar char="§"/>
            </a:pPr>
            <a:r>
              <a:rPr lang="en-IN" sz="2400" dirty="0"/>
              <a:t>Time-slotted channel hopping(TSCH)-&gt;works to guarantee media access and channel diversity. It divides time in to “time slots” which offer guaranteed bandwidth and predictable latency. A number of time slots are defined as “slot frame” which is regularly repeated to provide “guaranteed access”. TSCH adds robustness in noisy environments and smoother coexistence with other wireless technologies (industrial use cases)</a:t>
            </a:r>
          </a:p>
          <a:p>
            <a:pPr algn="just">
              <a:buFont typeface="Wingdings" panose="05000000000000000000" pitchFamily="2" charset="2"/>
              <a:buChar char="§"/>
            </a:pPr>
            <a:r>
              <a:rPr lang="en-IN" sz="2400" dirty="0"/>
              <a:t>Information elements(IE)-&gt;allows exchange of information at the MAC layers, either as header or payload. It allows frames to carry additional meta data to support MAC layer services.</a:t>
            </a:r>
          </a:p>
          <a:p>
            <a:pPr algn="just">
              <a:buFont typeface="Wingdings" panose="05000000000000000000" pitchFamily="2" charset="2"/>
              <a:buChar char="§"/>
            </a:pPr>
            <a:r>
              <a:rPr lang="en-IN" sz="2400" dirty="0"/>
              <a:t>Enhanced beacons(EB)-&gt;allows the construction of application-specific beacon content. It includes relevant IEs in the EB frames.</a:t>
            </a:r>
          </a:p>
          <a:p>
            <a:pPr>
              <a:buFont typeface="Wingdings" panose="05000000000000000000" pitchFamily="2" charset="2"/>
              <a:buChar char="§"/>
            </a:pPr>
            <a:endParaRPr lang="en-IN" dirty="0"/>
          </a:p>
        </p:txBody>
      </p:sp>
    </p:spTree>
    <p:extLst>
      <p:ext uri="{BB962C8B-B14F-4D97-AF65-F5344CB8AC3E}">
        <p14:creationId xmlns:p14="http://schemas.microsoft.com/office/powerpoint/2010/main" val="38484340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98F9D1-CBAB-6485-821E-0A088111C30E}"/>
              </a:ext>
            </a:extLst>
          </p:cNvPr>
          <p:cNvSpPr>
            <a:spLocks noGrp="1"/>
          </p:cNvSpPr>
          <p:nvPr>
            <p:ph idx="1"/>
          </p:nvPr>
        </p:nvSpPr>
        <p:spPr>
          <a:xfrm>
            <a:off x="221941" y="239696"/>
            <a:ext cx="11789545" cy="6471821"/>
          </a:xfrm>
        </p:spPr>
        <p:txBody>
          <a:bodyPr/>
          <a:lstStyle/>
          <a:p>
            <a:pPr>
              <a:buFont typeface="Wingdings" panose="05000000000000000000" pitchFamily="2" charset="2"/>
              <a:buChar char="§"/>
            </a:pPr>
            <a:r>
              <a:rPr lang="en-IN" dirty="0"/>
              <a:t>Enhanced beacon requests(EBRs)-&gt;allows the sender to selectively specify the request of information. Beacon responses are then limited to what was requested in EBR.</a:t>
            </a:r>
          </a:p>
          <a:p>
            <a:pPr>
              <a:buFont typeface="Wingdings" panose="05000000000000000000" pitchFamily="2" charset="2"/>
              <a:buChar char="§"/>
            </a:pPr>
            <a:r>
              <a:rPr lang="en-IN" dirty="0"/>
              <a:t>Enhanced acknowledgement-&gt;allows for the integration of a frame counter for the frame being acknowledged. It helps to protect against certain attacks that occur when acknowledgement frames are spoofed.</a:t>
            </a:r>
          </a:p>
        </p:txBody>
      </p:sp>
      <p:pic>
        <p:nvPicPr>
          <p:cNvPr id="5" name="Picture 4">
            <a:extLst>
              <a:ext uri="{FF2B5EF4-FFF2-40B4-BE49-F238E27FC236}">
                <a16:creationId xmlns:a16="http://schemas.microsoft.com/office/drawing/2014/main" id="{984A53E4-B733-0E1F-1DD8-008A3D65EB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6756" y="2787588"/>
            <a:ext cx="9072979" cy="3923929"/>
          </a:xfrm>
          <a:prstGeom prst="rect">
            <a:avLst/>
          </a:prstGeom>
        </p:spPr>
      </p:pic>
    </p:spTree>
    <p:extLst>
      <p:ext uri="{BB962C8B-B14F-4D97-AF65-F5344CB8AC3E}">
        <p14:creationId xmlns:p14="http://schemas.microsoft.com/office/powerpoint/2010/main" val="8341886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FD9D0D-CAE8-147D-8026-FD550FB12C4D}"/>
              </a:ext>
            </a:extLst>
          </p:cNvPr>
          <p:cNvSpPr>
            <a:spLocks noGrp="1"/>
          </p:cNvSpPr>
          <p:nvPr>
            <p:ph idx="1"/>
          </p:nvPr>
        </p:nvSpPr>
        <p:spPr>
          <a:xfrm>
            <a:off x="221941" y="266330"/>
            <a:ext cx="11789545" cy="6445188"/>
          </a:xfrm>
        </p:spPr>
        <p:txBody>
          <a:bodyPr/>
          <a:lstStyle/>
          <a:p>
            <a:r>
              <a:rPr lang="en-IN" dirty="0"/>
              <a:t>Topology-&gt; mostly mesh topology (best for industry and smart city deployments) is used. Used to implement in urban and rural areas, expanding the distance between nodes that can relay the traffic of other nodes.</a:t>
            </a:r>
          </a:p>
          <a:p>
            <a:r>
              <a:rPr lang="en-IN" dirty="0"/>
              <a:t>Security-&gt;AES encryption is used, with 128 bit key. Additional secure enhanced beacon and secure acknowledgement is added. MIC and KMP are the key features of IEEE 802.15.4g/e security.</a:t>
            </a:r>
          </a:p>
          <a:p>
            <a:endParaRPr lang="en-IN" dirty="0"/>
          </a:p>
          <a:p>
            <a:endParaRPr lang="en-IN" dirty="0"/>
          </a:p>
          <a:p>
            <a:endParaRPr lang="en-IN" dirty="0"/>
          </a:p>
          <a:p>
            <a:endParaRPr lang="en-IN" dirty="0"/>
          </a:p>
          <a:p>
            <a:endParaRPr lang="en-IN" dirty="0"/>
          </a:p>
          <a:p>
            <a:endParaRPr lang="en-IN" dirty="0"/>
          </a:p>
          <a:p>
            <a:r>
              <a:rPr lang="en-IN" dirty="0"/>
              <a:t>Competitive technologies-&gt; DASH7, and upper layer protocols of 802.15.4</a:t>
            </a:r>
          </a:p>
        </p:txBody>
      </p:sp>
      <p:pic>
        <p:nvPicPr>
          <p:cNvPr id="5" name="Picture 4">
            <a:extLst>
              <a:ext uri="{FF2B5EF4-FFF2-40B4-BE49-F238E27FC236}">
                <a16:creationId xmlns:a16="http://schemas.microsoft.com/office/drawing/2014/main" id="{8CF0796C-48DD-3552-9552-4D9425D3F6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672" y="2849732"/>
            <a:ext cx="7750206" cy="3062795"/>
          </a:xfrm>
          <a:prstGeom prst="rect">
            <a:avLst/>
          </a:prstGeom>
        </p:spPr>
      </p:pic>
    </p:spTree>
    <p:extLst>
      <p:ext uri="{BB962C8B-B14F-4D97-AF65-F5344CB8AC3E}">
        <p14:creationId xmlns:p14="http://schemas.microsoft.com/office/powerpoint/2010/main" val="12032931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58A32-7836-59E9-1D22-93D82E8CCE8E}"/>
              </a:ext>
            </a:extLst>
          </p:cNvPr>
          <p:cNvSpPr>
            <a:spLocks noGrp="1"/>
          </p:cNvSpPr>
          <p:nvPr>
            <p:ph type="title"/>
          </p:nvPr>
        </p:nvSpPr>
        <p:spPr>
          <a:xfrm>
            <a:off x="838200" y="106533"/>
            <a:ext cx="10515600" cy="790112"/>
          </a:xfrm>
        </p:spPr>
        <p:txBody>
          <a:bodyPr>
            <a:normAutofit/>
          </a:bodyPr>
          <a:lstStyle/>
          <a:p>
            <a:r>
              <a:rPr lang="en-IN" dirty="0"/>
              <a:t>IEEE 1901.2a</a:t>
            </a:r>
          </a:p>
        </p:txBody>
      </p:sp>
      <p:sp>
        <p:nvSpPr>
          <p:cNvPr id="3" name="Content Placeholder 2">
            <a:extLst>
              <a:ext uri="{FF2B5EF4-FFF2-40B4-BE49-F238E27FC236}">
                <a16:creationId xmlns:a16="http://schemas.microsoft.com/office/drawing/2014/main" id="{1DB5067D-BB47-23E1-78D7-856389E039AB}"/>
              </a:ext>
            </a:extLst>
          </p:cNvPr>
          <p:cNvSpPr>
            <a:spLocks noGrp="1"/>
          </p:cNvSpPr>
          <p:nvPr>
            <p:ph idx="1"/>
          </p:nvPr>
        </p:nvSpPr>
        <p:spPr>
          <a:xfrm>
            <a:off x="337351" y="1020932"/>
            <a:ext cx="11016449" cy="5156031"/>
          </a:xfrm>
        </p:spPr>
        <p:txBody>
          <a:bodyPr>
            <a:normAutofit lnSpcReduction="10000"/>
          </a:bodyPr>
          <a:lstStyle/>
          <a:p>
            <a:r>
              <a:rPr lang="en-IN" dirty="0"/>
              <a:t>It is a wired technology  and standard of narrow band power line communication (NB-PLC)</a:t>
            </a:r>
          </a:p>
          <a:p>
            <a:r>
              <a:rPr lang="en-IN" dirty="0"/>
              <a:t>It leverages a narrowband spectrum for low power, long range, and resistance to interference over the same wires that carry electric power.</a:t>
            </a:r>
          </a:p>
          <a:p>
            <a:pPr marL="0" indent="0">
              <a:buNone/>
            </a:pPr>
            <a:r>
              <a:rPr lang="en-IN" dirty="0"/>
              <a:t>Use case:</a:t>
            </a:r>
          </a:p>
          <a:p>
            <a:pPr marL="514350" indent="-514350">
              <a:buFont typeface="+mj-lt"/>
              <a:buAutoNum type="arabicPeriod"/>
            </a:pPr>
            <a:r>
              <a:rPr lang="en-IN" dirty="0"/>
              <a:t>Smart metering</a:t>
            </a:r>
          </a:p>
          <a:p>
            <a:pPr marL="514350" indent="-514350">
              <a:buFont typeface="+mj-lt"/>
              <a:buAutoNum type="arabicPeriod"/>
            </a:pPr>
            <a:r>
              <a:rPr lang="en-IN" dirty="0"/>
              <a:t>Distribution automation</a:t>
            </a:r>
          </a:p>
          <a:p>
            <a:pPr marL="514350" indent="-514350">
              <a:buFont typeface="+mj-lt"/>
              <a:buAutoNum type="arabicPeriod"/>
            </a:pPr>
            <a:r>
              <a:rPr lang="en-IN" dirty="0"/>
              <a:t>Public lighting</a:t>
            </a:r>
          </a:p>
          <a:p>
            <a:pPr marL="514350" indent="-514350">
              <a:buFont typeface="+mj-lt"/>
              <a:buAutoNum type="arabicPeriod"/>
            </a:pPr>
            <a:r>
              <a:rPr lang="en-IN" dirty="0"/>
              <a:t>Electric vehicle charging stations</a:t>
            </a:r>
          </a:p>
          <a:p>
            <a:pPr marL="514350" indent="-514350">
              <a:buFont typeface="+mj-lt"/>
              <a:buAutoNum type="arabicPeriod"/>
            </a:pPr>
            <a:r>
              <a:rPr lang="en-IN" dirty="0"/>
              <a:t>Microgrids</a:t>
            </a:r>
          </a:p>
          <a:p>
            <a:pPr marL="514350" indent="-514350">
              <a:buFont typeface="+mj-lt"/>
              <a:buAutoNum type="arabicPeriod"/>
            </a:pPr>
            <a:r>
              <a:rPr lang="en-IN" dirty="0"/>
              <a:t>Renewable energy</a:t>
            </a:r>
          </a:p>
        </p:txBody>
      </p:sp>
    </p:spTree>
    <p:extLst>
      <p:ext uri="{BB962C8B-B14F-4D97-AF65-F5344CB8AC3E}">
        <p14:creationId xmlns:p14="http://schemas.microsoft.com/office/powerpoint/2010/main" val="5567993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490CA-E8B6-ECC2-876F-6673F66F7F55}"/>
              </a:ext>
            </a:extLst>
          </p:cNvPr>
          <p:cNvSpPr>
            <a:spLocks noGrp="1"/>
          </p:cNvSpPr>
          <p:nvPr>
            <p:ph type="title"/>
          </p:nvPr>
        </p:nvSpPr>
        <p:spPr>
          <a:xfrm>
            <a:off x="722790" y="158639"/>
            <a:ext cx="10515600" cy="593663"/>
          </a:xfrm>
        </p:spPr>
        <p:txBody>
          <a:bodyPr>
            <a:normAutofit fontScale="90000"/>
          </a:bodyPr>
          <a:lstStyle/>
          <a:p>
            <a:r>
              <a:rPr lang="en-IN" dirty="0"/>
              <a:t>MAC layer and Topology</a:t>
            </a:r>
          </a:p>
        </p:txBody>
      </p:sp>
      <p:pic>
        <p:nvPicPr>
          <p:cNvPr id="11" name="Content Placeholder 10">
            <a:extLst>
              <a:ext uri="{FF2B5EF4-FFF2-40B4-BE49-F238E27FC236}">
                <a16:creationId xmlns:a16="http://schemas.microsoft.com/office/drawing/2014/main" id="{8BE7593C-1B5C-45F9-C545-B525AA7FDF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4084" y="752302"/>
            <a:ext cx="7164279" cy="2515742"/>
          </a:xfrm>
        </p:spPr>
      </p:pic>
      <p:pic>
        <p:nvPicPr>
          <p:cNvPr id="13" name="Picture 12">
            <a:extLst>
              <a:ext uri="{FF2B5EF4-FFF2-40B4-BE49-F238E27FC236}">
                <a16:creationId xmlns:a16="http://schemas.microsoft.com/office/drawing/2014/main" id="{B89B24A1-73DF-8B6E-568E-190C372F15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2640" y="2875629"/>
            <a:ext cx="5397927" cy="3823732"/>
          </a:xfrm>
          <a:prstGeom prst="rect">
            <a:avLst/>
          </a:prstGeom>
        </p:spPr>
      </p:pic>
    </p:spTree>
    <p:extLst>
      <p:ext uri="{BB962C8B-B14F-4D97-AF65-F5344CB8AC3E}">
        <p14:creationId xmlns:p14="http://schemas.microsoft.com/office/powerpoint/2010/main" val="28117619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CC4B-38E9-7783-758B-993A5E23ED9D}"/>
              </a:ext>
            </a:extLst>
          </p:cNvPr>
          <p:cNvSpPr>
            <a:spLocks noGrp="1"/>
          </p:cNvSpPr>
          <p:nvPr>
            <p:ph type="title"/>
          </p:nvPr>
        </p:nvSpPr>
        <p:spPr>
          <a:xfrm>
            <a:off x="838200" y="204186"/>
            <a:ext cx="10515600" cy="476852"/>
          </a:xfrm>
        </p:spPr>
        <p:txBody>
          <a:bodyPr>
            <a:normAutofit fontScale="90000"/>
          </a:bodyPr>
          <a:lstStyle/>
          <a:p>
            <a:r>
              <a:rPr lang="en-IN" dirty="0"/>
              <a:t>Security</a:t>
            </a:r>
          </a:p>
        </p:txBody>
      </p:sp>
      <p:sp>
        <p:nvSpPr>
          <p:cNvPr id="3" name="Content Placeholder 2">
            <a:extLst>
              <a:ext uri="{FF2B5EF4-FFF2-40B4-BE49-F238E27FC236}">
                <a16:creationId xmlns:a16="http://schemas.microsoft.com/office/drawing/2014/main" id="{3B80E42C-5871-68D7-8F82-BB2742723EDD}"/>
              </a:ext>
            </a:extLst>
          </p:cNvPr>
          <p:cNvSpPr>
            <a:spLocks noGrp="1"/>
          </p:cNvSpPr>
          <p:nvPr>
            <p:ph idx="1"/>
          </p:nvPr>
        </p:nvSpPr>
        <p:spPr>
          <a:xfrm>
            <a:off x="696157" y="928981"/>
            <a:ext cx="10515600" cy="5613862"/>
          </a:xfrm>
        </p:spPr>
        <p:txBody>
          <a:bodyPr/>
          <a:lstStyle/>
          <a:p>
            <a:r>
              <a:rPr lang="en-IN" dirty="0"/>
              <a:t>If data encryption is required, it should be set in all MAC frames carrying segments of an encrypted frame</a:t>
            </a:r>
          </a:p>
          <a:p>
            <a:r>
              <a:rPr lang="en-IN" dirty="0"/>
              <a:t>On the receiver side the data encryption is done after packet reassembly</a:t>
            </a:r>
          </a:p>
          <a:p>
            <a:r>
              <a:rPr lang="en-IN" dirty="0"/>
              <a:t>When the security is enabled, the MAC payload is composed of the ciphered payload and the message integrity code authentication. If the payload is segmented, the MIC is present in the last segment only.</a:t>
            </a:r>
          </a:p>
          <a:p>
            <a:pPr marL="0" indent="0">
              <a:buNone/>
            </a:pPr>
            <a:endParaRPr lang="en-IN" dirty="0"/>
          </a:p>
          <a:p>
            <a:pPr marL="0" indent="0">
              <a:buNone/>
            </a:pPr>
            <a:r>
              <a:rPr lang="en-IN" dirty="0"/>
              <a:t>Competitive Technologies: PRIME, G3-PLC </a:t>
            </a:r>
          </a:p>
        </p:txBody>
      </p:sp>
    </p:spTree>
    <p:extLst>
      <p:ext uri="{BB962C8B-B14F-4D97-AF65-F5344CB8AC3E}">
        <p14:creationId xmlns:p14="http://schemas.microsoft.com/office/powerpoint/2010/main" val="6126409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CC4B-38E9-7783-758B-993A5E23ED9D}"/>
              </a:ext>
            </a:extLst>
          </p:cNvPr>
          <p:cNvSpPr>
            <a:spLocks noGrp="1"/>
          </p:cNvSpPr>
          <p:nvPr>
            <p:ph type="title"/>
          </p:nvPr>
        </p:nvSpPr>
        <p:spPr>
          <a:xfrm>
            <a:off x="838200" y="204186"/>
            <a:ext cx="10515600" cy="476852"/>
          </a:xfrm>
        </p:spPr>
        <p:txBody>
          <a:bodyPr>
            <a:normAutofit fontScale="90000"/>
          </a:bodyPr>
          <a:lstStyle/>
          <a:p>
            <a:r>
              <a:rPr lang="en-IN" dirty="0"/>
              <a:t>IEEE 802.11ah(Wi-Fi </a:t>
            </a:r>
            <a:r>
              <a:rPr lang="en-IN" dirty="0" err="1"/>
              <a:t>HaLow</a:t>
            </a:r>
            <a:r>
              <a:rPr lang="en-IN" dirty="0"/>
              <a:t>-&gt;Wi-SUN)</a:t>
            </a:r>
          </a:p>
        </p:txBody>
      </p:sp>
      <p:sp>
        <p:nvSpPr>
          <p:cNvPr id="3" name="Content Placeholder 2">
            <a:extLst>
              <a:ext uri="{FF2B5EF4-FFF2-40B4-BE49-F238E27FC236}">
                <a16:creationId xmlns:a16="http://schemas.microsoft.com/office/drawing/2014/main" id="{3B80E42C-5871-68D7-8F82-BB2742723EDD}"/>
              </a:ext>
            </a:extLst>
          </p:cNvPr>
          <p:cNvSpPr>
            <a:spLocks noGrp="1"/>
          </p:cNvSpPr>
          <p:nvPr>
            <p:ph idx="1"/>
          </p:nvPr>
        </p:nvSpPr>
        <p:spPr>
          <a:xfrm>
            <a:off x="133165" y="928981"/>
            <a:ext cx="11887200" cy="5613862"/>
          </a:xfrm>
        </p:spPr>
        <p:txBody>
          <a:bodyPr/>
          <a:lstStyle/>
          <a:p>
            <a:pPr algn="just"/>
            <a:r>
              <a:rPr lang="en-US" dirty="0"/>
              <a:t>It is the most successfully deployed wireless technology and standard key IoT access technology.</a:t>
            </a:r>
          </a:p>
          <a:p>
            <a:pPr marL="0" indent="0" algn="just">
              <a:buNone/>
            </a:pPr>
            <a:r>
              <a:rPr lang="en-US" dirty="0"/>
              <a:t>Use cases:</a:t>
            </a:r>
          </a:p>
          <a:p>
            <a:pPr marL="514350" indent="-514350" algn="just">
              <a:buFont typeface="+mj-lt"/>
              <a:buAutoNum type="arabicPeriod"/>
            </a:pPr>
            <a:r>
              <a:rPr lang="en-IN" dirty="0"/>
              <a:t>Sensers and meters covering a smart grid</a:t>
            </a:r>
          </a:p>
          <a:p>
            <a:pPr marL="514350" indent="-514350" algn="just">
              <a:buFont typeface="+mj-lt"/>
              <a:buAutoNum type="arabicPeriod"/>
            </a:pPr>
            <a:r>
              <a:rPr lang="en-IN" dirty="0"/>
              <a:t>Backhaul aggregation of industrial sensors and meter data-&gt;subnetworks</a:t>
            </a:r>
          </a:p>
          <a:p>
            <a:pPr marL="514350" indent="-514350" algn="just">
              <a:buFont typeface="+mj-lt"/>
              <a:buAutoNum type="arabicPeriod"/>
            </a:pPr>
            <a:r>
              <a:rPr lang="en-IN" dirty="0"/>
              <a:t>Extended range of Wi-Fi-&gt; hotspot</a:t>
            </a:r>
          </a:p>
          <a:p>
            <a:pPr marL="0" indent="0" algn="just">
              <a:buNone/>
            </a:pPr>
            <a:r>
              <a:rPr lang="en-IN" dirty="0"/>
              <a:t>Physical Layer:</a:t>
            </a:r>
          </a:p>
          <a:p>
            <a:pPr algn="just">
              <a:buFont typeface="Wingdings" panose="05000000000000000000" pitchFamily="2" charset="2"/>
              <a:buChar char="Ø"/>
            </a:pPr>
            <a:r>
              <a:rPr lang="en-IN" dirty="0"/>
              <a:t>100kbps data rate, transmission range is 0.62mile</a:t>
            </a:r>
          </a:p>
          <a:p>
            <a:pPr algn="just">
              <a:buFont typeface="Wingdings" panose="05000000000000000000" pitchFamily="2" charset="2"/>
              <a:buChar char="Ø"/>
            </a:pPr>
            <a:r>
              <a:rPr lang="en-IN" dirty="0"/>
              <a:t>Various countries and regions are having different bands for IEEE 802.11h:-902-928MHz-north America &amp; Asia pacific regions, 314-316 MHZ, 430-434MHz, 470-510 MHz, 779-787 MHz for China</a:t>
            </a:r>
          </a:p>
          <a:p>
            <a:pPr marL="0" indent="0" algn="just">
              <a:buNone/>
            </a:pPr>
            <a:endParaRPr lang="en-IN" dirty="0"/>
          </a:p>
        </p:txBody>
      </p:sp>
    </p:spTree>
    <p:extLst>
      <p:ext uri="{BB962C8B-B14F-4D97-AF65-F5344CB8AC3E}">
        <p14:creationId xmlns:p14="http://schemas.microsoft.com/office/powerpoint/2010/main" val="42029826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DA5CA-787C-9BB9-C9B4-72EA28F90E37}"/>
              </a:ext>
            </a:extLst>
          </p:cNvPr>
          <p:cNvSpPr>
            <a:spLocks noGrp="1"/>
          </p:cNvSpPr>
          <p:nvPr>
            <p:ph type="title"/>
          </p:nvPr>
        </p:nvSpPr>
        <p:spPr>
          <a:xfrm>
            <a:off x="518603" y="134306"/>
            <a:ext cx="11341963" cy="433865"/>
          </a:xfrm>
        </p:spPr>
        <p:txBody>
          <a:bodyPr>
            <a:normAutofit fontScale="90000"/>
          </a:bodyPr>
          <a:lstStyle/>
          <a:p>
            <a:r>
              <a:rPr lang="en-US" dirty="0"/>
              <a:t>MAC Layer</a:t>
            </a:r>
            <a:endParaRPr lang="en-IN" dirty="0"/>
          </a:p>
        </p:txBody>
      </p:sp>
      <p:sp>
        <p:nvSpPr>
          <p:cNvPr id="3" name="Content Placeholder 2">
            <a:extLst>
              <a:ext uri="{FF2B5EF4-FFF2-40B4-BE49-F238E27FC236}">
                <a16:creationId xmlns:a16="http://schemas.microsoft.com/office/drawing/2014/main" id="{3EAA18A6-1C84-F81E-3B94-8BE70135F467}"/>
              </a:ext>
            </a:extLst>
          </p:cNvPr>
          <p:cNvSpPr>
            <a:spLocks noGrp="1"/>
          </p:cNvSpPr>
          <p:nvPr>
            <p:ph idx="1"/>
          </p:nvPr>
        </p:nvSpPr>
        <p:spPr>
          <a:xfrm>
            <a:off x="266330" y="745724"/>
            <a:ext cx="11736280" cy="5885895"/>
          </a:xfrm>
        </p:spPr>
        <p:txBody>
          <a:bodyPr>
            <a:normAutofit lnSpcReduction="10000"/>
          </a:bodyPr>
          <a:lstStyle/>
          <a:p>
            <a:r>
              <a:rPr lang="en-US" sz="2400" dirty="0"/>
              <a:t>802.11ah MAC layer is optimized  to support the new sub-GHz Wi-Fi PHY while providing low power consumption and the ability to support a large number of end points.</a:t>
            </a:r>
          </a:p>
          <a:p>
            <a:pPr marL="0" indent="0">
              <a:buNone/>
            </a:pPr>
            <a:r>
              <a:rPr lang="en-US" sz="2400" dirty="0"/>
              <a:t>Enhancement features:</a:t>
            </a:r>
          </a:p>
          <a:p>
            <a:pPr marL="514350" indent="-514350">
              <a:buFont typeface="+mj-lt"/>
              <a:buAutoNum type="arabicPeriod"/>
            </a:pPr>
            <a:r>
              <a:rPr lang="en-US" sz="2400" dirty="0"/>
              <a:t>Number of devices: scaled up to 8192/access point</a:t>
            </a:r>
          </a:p>
          <a:p>
            <a:pPr marL="514350" indent="-514350">
              <a:buFont typeface="+mj-lt"/>
              <a:buAutoNum type="arabicPeriod"/>
            </a:pPr>
            <a:r>
              <a:rPr lang="en-US" sz="2400" dirty="0"/>
              <a:t>MAC header: allow more efficient communication</a:t>
            </a:r>
          </a:p>
          <a:p>
            <a:pPr marL="514350" indent="-514350">
              <a:buFont typeface="+mj-lt"/>
              <a:buAutoNum type="arabicPeriod"/>
            </a:pPr>
            <a:r>
              <a:rPr lang="en-US" sz="2400" dirty="0"/>
              <a:t>Null data packet(NDP)support: contains several control and management frames. Relevant information is stored in the PHY header and additional overhead is stored in the MAC header.</a:t>
            </a:r>
          </a:p>
          <a:p>
            <a:pPr marL="514350" indent="-514350">
              <a:buFont typeface="+mj-lt"/>
              <a:buAutoNum type="arabicPeriod"/>
            </a:pPr>
            <a:r>
              <a:rPr lang="en-US" sz="2400" dirty="0"/>
              <a:t>Grouping and sectorization</a:t>
            </a:r>
          </a:p>
          <a:p>
            <a:pPr marL="514350" indent="-514350">
              <a:buFont typeface="+mj-lt"/>
              <a:buAutoNum type="arabicPeriod"/>
            </a:pPr>
            <a:r>
              <a:rPr lang="en-US" sz="2400" dirty="0"/>
              <a:t>Restricted access window(RAW): is a control algorithm that provides simultaneous transmissions when many devices are present</a:t>
            </a:r>
          </a:p>
          <a:p>
            <a:pPr marL="514350" indent="-514350">
              <a:buFont typeface="+mj-lt"/>
              <a:buAutoNum type="arabicPeriod"/>
            </a:pPr>
            <a:r>
              <a:rPr lang="en-US" sz="2400" dirty="0"/>
              <a:t>Target wake time(TWT): reduces energy consumption by permitting an access point to define time when a device can access the network.</a:t>
            </a:r>
          </a:p>
          <a:p>
            <a:pPr marL="514350" indent="-514350">
              <a:buFont typeface="+mj-lt"/>
              <a:buAutoNum type="arabicPeriod"/>
            </a:pPr>
            <a:r>
              <a:rPr lang="en-US" sz="2400" dirty="0"/>
              <a:t>Speed frame exchange: Enables an AP and endpoint to exchange frames during the reserved transmit opportunity.</a:t>
            </a:r>
            <a:endParaRPr lang="en-IN" sz="2400" dirty="0"/>
          </a:p>
        </p:txBody>
      </p:sp>
    </p:spTree>
    <p:extLst>
      <p:ext uri="{BB962C8B-B14F-4D97-AF65-F5344CB8AC3E}">
        <p14:creationId xmlns:p14="http://schemas.microsoft.com/office/powerpoint/2010/main" val="38812419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194FD-8891-8152-5347-0A8F120E07D8}"/>
              </a:ext>
            </a:extLst>
          </p:cNvPr>
          <p:cNvSpPr>
            <a:spLocks noGrp="1"/>
          </p:cNvSpPr>
          <p:nvPr>
            <p:ph type="title"/>
          </p:nvPr>
        </p:nvSpPr>
        <p:spPr>
          <a:xfrm>
            <a:off x="838200" y="0"/>
            <a:ext cx="10515600" cy="523783"/>
          </a:xfrm>
        </p:spPr>
        <p:txBody>
          <a:bodyPr>
            <a:normAutofit fontScale="90000"/>
          </a:bodyPr>
          <a:lstStyle/>
          <a:p>
            <a:r>
              <a:rPr lang="en-US" dirty="0"/>
              <a:t>Topology, Security, Competitive Technologies:</a:t>
            </a:r>
            <a:endParaRPr lang="en-IN" dirty="0"/>
          </a:p>
        </p:txBody>
      </p:sp>
      <p:sp>
        <p:nvSpPr>
          <p:cNvPr id="3" name="Content Placeholder 2">
            <a:extLst>
              <a:ext uri="{FF2B5EF4-FFF2-40B4-BE49-F238E27FC236}">
                <a16:creationId xmlns:a16="http://schemas.microsoft.com/office/drawing/2014/main" id="{1F0CA393-2C69-1365-64FD-E0B67A1269CD}"/>
              </a:ext>
            </a:extLst>
          </p:cNvPr>
          <p:cNvSpPr>
            <a:spLocks noGrp="1"/>
          </p:cNvSpPr>
          <p:nvPr>
            <p:ph idx="1"/>
          </p:nvPr>
        </p:nvSpPr>
        <p:spPr>
          <a:xfrm>
            <a:off x="159797" y="754602"/>
            <a:ext cx="11798423" cy="5930283"/>
          </a:xfrm>
        </p:spPr>
        <p:txBody>
          <a:bodyPr/>
          <a:lstStyle/>
          <a:p>
            <a:r>
              <a:rPr lang="en-US" dirty="0"/>
              <a:t>Star and mesh topology</a:t>
            </a:r>
          </a:p>
          <a:p>
            <a:r>
              <a:rPr lang="en-US" dirty="0"/>
              <a:t>Same security protocols as 802.15.4e and 1901.2a</a:t>
            </a:r>
          </a:p>
          <a:p>
            <a:r>
              <a:rPr lang="en-US" dirty="0"/>
              <a:t>DASH7, PRIME, G3-PLC</a:t>
            </a:r>
          </a:p>
          <a:p>
            <a:pPr marL="0" indent="0">
              <a:buNone/>
            </a:pPr>
            <a:endParaRPr lang="en-IN" dirty="0"/>
          </a:p>
        </p:txBody>
      </p:sp>
      <p:pic>
        <p:nvPicPr>
          <p:cNvPr id="5" name="Picture 4">
            <a:extLst>
              <a:ext uri="{FF2B5EF4-FFF2-40B4-BE49-F238E27FC236}">
                <a16:creationId xmlns:a16="http://schemas.microsoft.com/office/drawing/2014/main" id="{0E31D0DD-E69F-D449-58C1-8C64EB0F4D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656" y="2423604"/>
            <a:ext cx="7563775" cy="4163627"/>
          </a:xfrm>
          <a:prstGeom prst="rect">
            <a:avLst/>
          </a:prstGeom>
        </p:spPr>
      </p:pic>
    </p:spTree>
    <p:extLst>
      <p:ext uri="{BB962C8B-B14F-4D97-AF65-F5344CB8AC3E}">
        <p14:creationId xmlns:p14="http://schemas.microsoft.com/office/powerpoint/2010/main" val="2587656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A141E-988A-ACB9-B09F-87D4FA233712}"/>
              </a:ext>
            </a:extLst>
          </p:cNvPr>
          <p:cNvSpPr>
            <a:spLocks noGrp="1"/>
          </p:cNvSpPr>
          <p:nvPr>
            <p:ph type="title"/>
          </p:nvPr>
        </p:nvSpPr>
        <p:spPr/>
        <p:txBody>
          <a:bodyPr/>
          <a:lstStyle/>
          <a:p>
            <a:r>
              <a:rPr lang="en-IN" dirty="0"/>
              <a:t>Characteristics of IoT</a:t>
            </a:r>
          </a:p>
        </p:txBody>
      </p:sp>
      <p:sp>
        <p:nvSpPr>
          <p:cNvPr id="3" name="Content Placeholder 2">
            <a:extLst>
              <a:ext uri="{FF2B5EF4-FFF2-40B4-BE49-F238E27FC236}">
                <a16:creationId xmlns:a16="http://schemas.microsoft.com/office/drawing/2014/main" id="{E3FD5648-6C66-EE4B-D683-61DC5C2E8C26}"/>
              </a:ext>
            </a:extLst>
          </p:cNvPr>
          <p:cNvSpPr>
            <a:spLocks noGrp="1"/>
          </p:cNvSpPr>
          <p:nvPr>
            <p:ph idx="1"/>
          </p:nvPr>
        </p:nvSpPr>
        <p:spPr/>
        <p:txBody>
          <a:bodyPr/>
          <a:lstStyle/>
          <a:p>
            <a:r>
              <a:rPr lang="en-IN" dirty="0"/>
              <a:t>Connectivity</a:t>
            </a:r>
          </a:p>
          <a:p>
            <a:r>
              <a:rPr lang="en-IN" dirty="0"/>
              <a:t>Intelligence and Identity</a:t>
            </a:r>
          </a:p>
          <a:p>
            <a:r>
              <a:rPr lang="en-IN" dirty="0"/>
              <a:t>Scalability</a:t>
            </a:r>
          </a:p>
          <a:p>
            <a:r>
              <a:rPr lang="en-IN" dirty="0"/>
              <a:t>Dynamic and Self-adapting</a:t>
            </a:r>
          </a:p>
          <a:p>
            <a:r>
              <a:rPr lang="en-IN" dirty="0"/>
              <a:t>Architecture</a:t>
            </a:r>
          </a:p>
          <a:p>
            <a:r>
              <a:rPr lang="en-IN" dirty="0"/>
              <a:t>Safety</a:t>
            </a:r>
          </a:p>
        </p:txBody>
      </p:sp>
    </p:spTree>
    <p:extLst>
      <p:ext uri="{BB962C8B-B14F-4D97-AF65-F5344CB8AC3E}">
        <p14:creationId xmlns:p14="http://schemas.microsoft.com/office/powerpoint/2010/main" val="672998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535D4-2BFC-E8F2-C6C9-D51B5DCE448C}"/>
              </a:ext>
            </a:extLst>
          </p:cNvPr>
          <p:cNvSpPr>
            <a:spLocks noGrp="1"/>
          </p:cNvSpPr>
          <p:nvPr>
            <p:ph type="title"/>
          </p:nvPr>
        </p:nvSpPr>
        <p:spPr>
          <a:xfrm>
            <a:off x="838200" y="71022"/>
            <a:ext cx="10515600" cy="506028"/>
          </a:xfrm>
        </p:spPr>
        <p:txBody>
          <a:bodyPr>
            <a:normAutofit fontScale="90000"/>
          </a:bodyPr>
          <a:lstStyle/>
          <a:p>
            <a:r>
              <a:rPr lang="en-US" dirty="0" err="1"/>
              <a:t>LoRaWAN</a:t>
            </a:r>
            <a:endParaRPr lang="en-IN" dirty="0"/>
          </a:p>
        </p:txBody>
      </p:sp>
      <p:sp>
        <p:nvSpPr>
          <p:cNvPr id="3" name="Content Placeholder 2">
            <a:extLst>
              <a:ext uri="{FF2B5EF4-FFF2-40B4-BE49-F238E27FC236}">
                <a16:creationId xmlns:a16="http://schemas.microsoft.com/office/drawing/2014/main" id="{9C24CBBB-2D8D-C530-7CA7-B19724FF4F7E}"/>
              </a:ext>
            </a:extLst>
          </p:cNvPr>
          <p:cNvSpPr>
            <a:spLocks noGrp="1"/>
          </p:cNvSpPr>
          <p:nvPr>
            <p:ph idx="1"/>
          </p:nvPr>
        </p:nvSpPr>
        <p:spPr>
          <a:xfrm>
            <a:off x="115409" y="577050"/>
            <a:ext cx="12011487" cy="6209928"/>
          </a:xfrm>
        </p:spPr>
        <p:txBody>
          <a:bodyPr>
            <a:normAutofit lnSpcReduction="10000"/>
          </a:bodyPr>
          <a:lstStyle/>
          <a:p>
            <a:r>
              <a:rPr lang="en-IN" sz="2400" dirty="0"/>
              <a:t>Unlicensed low-powered wide area(LPWA) technology is known as </a:t>
            </a:r>
            <a:r>
              <a:rPr lang="en-IN" sz="2400" dirty="0" err="1"/>
              <a:t>LoRaWAN</a:t>
            </a:r>
            <a:endParaRPr lang="en-IN" sz="2400" dirty="0"/>
          </a:p>
          <a:p>
            <a:pPr marL="0" indent="0">
              <a:buNone/>
            </a:pPr>
            <a:r>
              <a:rPr lang="en-IN" sz="2400" b="1" dirty="0"/>
              <a:t>Physical Layer-&gt;</a:t>
            </a:r>
          </a:p>
          <a:p>
            <a:r>
              <a:rPr lang="en-IN" sz="2400" dirty="0" err="1"/>
              <a:t>Semtech</a:t>
            </a:r>
            <a:r>
              <a:rPr lang="en-IN" sz="2400" dirty="0"/>
              <a:t> LoRa modulation is based on Chirp spread spectrum modulation, which trades a lower data rate for receiver sensitivity to increase the communication distance.</a:t>
            </a:r>
          </a:p>
          <a:p>
            <a:r>
              <a:rPr lang="en-IN" sz="2400" dirty="0"/>
              <a:t>It allows demodulation, offers robustness to noise and interference. This enables LoRa devices to receive multiple channel in parallel.</a:t>
            </a:r>
          </a:p>
          <a:p>
            <a:r>
              <a:rPr lang="en-IN" sz="2400" dirty="0"/>
              <a:t>It specifies frequency bands according to regional </a:t>
            </a:r>
          </a:p>
          <a:p>
            <a:pPr marL="0" indent="0">
              <a:buNone/>
            </a:pPr>
            <a:r>
              <a:rPr lang="en-IN" sz="2400" dirty="0"/>
              <a:t>specifications.</a:t>
            </a:r>
          </a:p>
          <a:p>
            <a:r>
              <a:rPr lang="en-IN" sz="2400" dirty="0"/>
              <a:t>The data rate varies depending on the frequency</a:t>
            </a:r>
          </a:p>
          <a:p>
            <a:pPr marL="0" indent="0">
              <a:buNone/>
            </a:pPr>
            <a:r>
              <a:rPr lang="en-IN" sz="2400" dirty="0"/>
              <a:t>bands and adaptive data rate(ADR).</a:t>
            </a:r>
          </a:p>
          <a:p>
            <a:pPr>
              <a:buFont typeface="Wingdings" panose="05000000000000000000" pitchFamily="2" charset="2"/>
              <a:buChar char="Ø"/>
            </a:pPr>
            <a:r>
              <a:rPr lang="en-IN" sz="2400" dirty="0"/>
              <a:t>ADR is an algorithm that manages the data rate</a:t>
            </a:r>
          </a:p>
          <a:p>
            <a:pPr marL="0" indent="0">
              <a:buNone/>
            </a:pPr>
            <a:r>
              <a:rPr lang="en-IN" sz="2400" dirty="0"/>
              <a:t>and radio signal for each end point.</a:t>
            </a:r>
          </a:p>
          <a:p>
            <a:pPr>
              <a:buFont typeface="Wingdings" panose="05000000000000000000" pitchFamily="2" charset="2"/>
              <a:buChar char="Ø"/>
            </a:pPr>
            <a:r>
              <a:rPr lang="en-IN" sz="2400" dirty="0"/>
              <a:t>End points close to the gateways transmit with</a:t>
            </a:r>
          </a:p>
          <a:p>
            <a:pPr marL="0" indent="0">
              <a:buNone/>
            </a:pPr>
            <a:r>
              <a:rPr lang="en-IN" sz="2400" dirty="0"/>
              <a:t>highest data rate.</a:t>
            </a:r>
          </a:p>
          <a:p>
            <a:pPr marL="0" indent="0">
              <a:buNone/>
            </a:pPr>
            <a:r>
              <a:rPr lang="en-IN" sz="2400" dirty="0"/>
              <a:t> </a:t>
            </a:r>
          </a:p>
        </p:txBody>
      </p:sp>
      <p:pic>
        <p:nvPicPr>
          <p:cNvPr id="5" name="Picture 4">
            <a:extLst>
              <a:ext uri="{FF2B5EF4-FFF2-40B4-BE49-F238E27FC236}">
                <a16:creationId xmlns:a16="http://schemas.microsoft.com/office/drawing/2014/main" id="{A6B497F2-F89C-9C91-EF17-BFE603873C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6108" y="2845293"/>
            <a:ext cx="6054571" cy="3941685"/>
          </a:xfrm>
          <a:prstGeom prst="rect">
            <a:avLst/>
          </a:prstGeom>
        </p:spPr>
      </p:pic>
    </p:spTree>
    <p:extLst>
      <p:ext uri="{BB962C8B-B14F-4D97-AF65-F5344CB8AC3E}">
        <p14:creationId xmlns:p14="http://schemas.microsoft.com/office/powerpoint/2010/main" val="22330614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DEBF7-5C4B-0D91-86D2-CDFD4D075AA4}"/>
              </a:ext>
            </a:extLst>
          </p:cNvPr>
          <p:cNvSpPr>
            <a:spLocks noGrp="1"/>
          </p:cNvSpPr>
          <p:nvPr>
            <p:ph type="title"/>
          </p:nvPr>
        </p:nvSpPr>
        <p:spPr>
          <a:xfrm>
            <a:off x="838200" y="98796"/>
            <a:ext cx="10515600" cy="582242"/>
          </a:xfrm>
        </p:spPr>
        <p:txBody>
          <a:bodyPr>
            <a:normAutofit fontScale="90000"/>
          </a:bodyPr>
          <a:lstStyle/>
          <a:p>
            <a:r>
              <a:rPr lang="en-IN" b="1" dirty="0"/>
              <a:t>MAC Layer</a:t>
            </a:r>
          </a:p>
        </p:txBody>
      </p:sp>
      <p:sp>
        <p:nvSpPr>
          <p:cNvPr id="3" name="Content Placeholder 2">
            <a:extLst>
              <a:ext uri="{FF2B5EF4-FFF2-40B4-BE49-F238E27FC236}">
                <a16:creationId xmlns:a16="http://schemas.microsoft.com/office/drawing/2014/main" id="{F73E247D-4F60-C0A3-49BB-C972336504E3}"/>
              </a:ext>
            </a:extLst>
          </p:cNvPr>
          <p:cNvSpPr>
            <a:spLocks noGrp="1"/>
          </p:cNvSpPr>
          <p:nvPr>
            <p:ph idx="1"/>
          </p:nvPr>
        </p:nvSpPr>
        <p:spPr>
          <a:xfrm>
            <a:off x="337351" y="681038"/>
            <a:ext cx="11576482" cy="6003847"/>
          </a:xfrm>
        </p:spPr>
        <p:txBody>
          <a:bodyPr/>
          <a:lstStyle/>
          <a:p>
            <a:r>
              <a:rPr lang="en-IN" dirty="0"/>
              <a:t>It classifies the </a:t>
            </a:r>
            <a:r>
              <a:rPr lang="en-IN" dirty="0" err="1"/>
              <a:t>LoRaWAN</a:t>
            </a:r>
            <a:r>
              <a:rPr lang="en-IN" dirty="0"/>
              <a:t> end points to optimize their battery life and ensure downstream communications.</a:t>
            </a:r>
          </a:p>
          <a:p>
            <a:pPr marL="0" indent="0">
              <a:buNone/>
            </a:pPr>
            <a:r>
              <a:rPr lang="en-IN" dirty="0"/>
              <a:t>3 types of </a:t>
            </a:r>
            <a:r>
              <a:rPr lang="en-IN" dirty="0" err="1"/>
              <a:t>LoRaWAN</a:t>
            </a:r>
            <a:r>
              <a:rPr lang="en-IN" dirty="0"/>
              <a:t> devices:</a:t>
            </a:r>
          </a:p>
          <a:p>
            <a:pPr>
              <a:buFont typeface="Wingdings" panose="05000000000000000000" pitchFamily="2" charset="2"/>
              <a:buChar char="Ø"/>
            </a:pPr>
            <a:r>
              <a:rPr lang="en-IN" dirty="0"/>
              <a:t>Class A:Default implementation, optimized for battery powered nodes, allows bi-directional communication.</a:t>
            </a:r>
          </a:p>
          <a:p>
            <a:pPr>
              <a:buFont typeface="Wingdings" panose="05000000000000000000" pitchFamily="2" charset="2"/>
              <a:buChar char="Ø"/>
            </a:pPr>
            <a:r>
              <a:rPr lang="en-IN" dirty="0"/>
              <a:t>Class B:designated as “experimental”. </a:t>
            </a:r>
          </a:p>
          <a:p>
            <a:pPr>
              <a:buFont typeface="Wingdings" panose="05000000000000000000" pitchFamily="2" charset="2"/>
              <a:buChar char="Ø"/>
            </a:pPr>
            <a:r>
              <a:rPr lang="en-IN" dirty="0"/>
              <a:t>Class C:adapted for powered nodes. It continuous listens when not transmitting by keeping the receive window open.</a:t>
            </a:r>
          </a:p>
        </p:txBody>
      </p:sp>
      <p:pic>
        <p:nvPicPr>
          <p:cNvPr id="5" name="Picture 4">
            <a:extLst>
              <a:ext uri="{FF2B5EF4-FFF2-40B4-BE49-F238E27FC236}">
                <a16:creationId xmlns:a16="http://schemas.microsoft.com/office/drawing/2014/main" id="{8D0B3263-3B9D-5CF4-AAC3-AB9FA100EF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3188" y="4572001"/>
            <a:ext cx="7492754" cy="1526958"/>
          </a:xfrm>
          <a:prstGeom prst="rect">
            <a:avLst/>
          </a:prstGeom>
        </p:spPr>
      </p:pic>
    </p:spTree>
    <p:extLst>
      <p:ext uri="{BB962C8B-B14F-4D97-AF65-F5344CB8AC3E}">
        <p14:creationId xmlns:p14="http://schemas.microsoft.com/office/powerpoint/2010/main" val="16522616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82C394-4F4D-3501-66A6-B66BA99FEA8A}"/>
              </a:ext>
            </a:extLst>
          </p:cNvPr>
          <p:cNvSpPr>
            <a:spLocks noGrp="1"/>
          </p:cNvSpPr>
          <p:nvPr>
            <p:ph idx="1"/>
          </p:nvPr>
        </p:nvSpPr>
        <p:spPr>
          <a:xfrm>
            <a:off x="292963" y="363984"/>
            <a:ext cx="11674136" cy="6276513"/>
          </a:xfrm>
        </p:spPr>
        <p:txBody>
          <a:bodyPr/>
          <a:lstStyle/>
          <a:p>
            <a:pPr marL="0" indent="0">
              <a:buNone/>
            </a:pPr>
            <a:r>
              <a:rPr lang="en-US" dirty="0" err="1"/>
              <a:t>LoRaWAN</a:t>
            </a:r>
            <a:r>
              <a:rPr lang="en-US" dirty="0"/>
              <a:t> end points are uniquely addressable using the following methods:</a:t>
            </a:r>
          </a:p>
          <a:p>
            <a:r>
              <a:rPr lang="en-US" dirty="0"/>
              <a:t>An end point can have a global end device ID called </a:t>
            </a:r>
            <a:r>
              <a:rPr lang="en-US" dirty="0" err="1"/>
              <a:t>DevEUI</a:t>
            </a:r>
            <a:endParaRPr lang="en-US" dirty="0"/>
          </a:p>
          <a:p>
            <a:r>
              <a:rPr lang="en-US" dirty="0"/>
              <a:t>An end point can have a global application ID called APPEUI</a:t>
            </a:r>
          </a:p>
          <a:p>
            <a:r>
              <a:rPr lang="en-US" dirty="0"/>
              <a:t>An end point is known by its 32-bit(7+25) </a:t>
            </a:r>
            <a:r>
              <a:rPr lang="en-US" dirty="0" err="1"/>
              <a:t>DevAddr</a:t>
            </a:r>
            <a:r>
              <a:rPr lang="en-US" dirty="0"/>
              <a:t>(</a:t>
            </a:r>
            <a:r>
              <a:rPr lang="en-US" dirty="0" err="1"/>
              <a:t>NwkID+NwkAddr</a:t>
            </a:r>
            <a:r>
              <a:rPr lang="en-US" dirty="0"/>
              <a:t>)</a:t>
            </a:r>
          </a:p>
          <a:p>
            <a:pPr marL="0" indent="0">
              <a:buNone/>
            </a:pPr>
            <a:r>
              <a:rPr lang="en-US" b="1" dirty="0"/>
              <a:t>Topology:</a:t>
            </a:r>
          </a:p>
          <a:p>
            <a:pPr marL="0" indent="0">
              <a:buNone/>
            </a:pPr>
            <a:r>
              <a:rPr lang="en-US" dirty="0" err="1"/>
              <a:t>LoRaWAN</a:t>
            </a:r>
            <a:r>
              <a:rPr lang="en-US" dirty="0"/>
              <a:t> topologies are termed as “star of stars” topology.</a:t>
            </a:r>
            <a:endParaRPr lang="en-IN" dirty="0"/>
          </a:p>
        </p:txBody>
      </p:sp>
      <p:pic>
        <p:nvPicPr>
          <p:cNvPr id="5" name="Picture 4">
            <a:extLst>
              <a:ext uri="{FF2B5EF4-FFF2-40B4-BE49-F238E27FC236}">
                <a16:creationId xmlns:a16="http://schemas.microsoft.com/office/drawing/2014/main" id="{4034374E-49D4-D2B7-F91C-EC84FA6AC8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8295" y="3429000"/>
            <a:ext cx="7963270" cy="3429000"/>
          </a:xfrm>
          <a:prstGeom prst="rect">
            <a:avLst/>
          </a:prstGeom>
        </p:spPr>
      </p:pic>
    </p:spTree>
    <p:extLst>
      <p:ext uri="{BB962C8B-B14F-4D97-AF65-F5344CB8AC3E}">
        <p14:creationId xmlns:p14="http://schemas.microsoft.com/office/powerpoint/2010/main" val="225694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8EA885-FFA5-09ED-A692-D80564ACD3F6}"/>
              </a:ext>
            </a:extLst>
          </p:cNvPr>
          <p:cNvSpPr>
            <a:spLocks noGrp="1"/>
          </p:cNvSpPr>
          <p:nvPr>
            <p:ph idx="1"/>
          </p:nvPr>
        </p:nvSpPr>
        <p:spPr>
          <a:xfrm>
            <a:off x="230819" y="142042"/>
            <a:ext cx="11842812" cy="6587231"/>
          </a:xfrm>
        </p:spPr>
        <p:txBody>
          <a:bodyPr>
            <a:normAutofit lnSpcReduction="10000"/>
          </a:bodyPr>
          <a:lstStyle/>
          <a:p>
            <a:r>
              <a:rPr lang="en-US" sz="2400" dirty="0" err="1"/>
              <a:t>LoRaWAN</a:t>
            </a:r>
            <a:r>
              <a:rPr lang="en-US" sz="2400" dirty="0"/>
              <a:t> is having two versions-(1) simple, (2) version-2 which supports  a features known as geolocation.</a:t>
            </a:r>
          </a:p>
          <a:p>
            <a:r>
              <a:rPr lang="en-US" sz="2400" dirty="0"/>
              <a:t>Geolocation share an accurate time source and then adding a high-resolution timestamp to each received LoRa packet. The end points’ geolocation can be determined by using time differential of arrival (</a:t>
            </a:r>
            <a:r>
              <a:rPr lang="en-US" sz="2400" dirty="0" err="1"/>
              <a:t>TDoA</a:t>
            </a:r>
            <a:r>
              <a:rPr lang="en-US" sz="2400" dirty="0"/>
              <a:t>) algorithms.</a:t>
            </a:r>
          </a:p>
          <a:p>
            <a:r>
              <a:rPr lang="en-US" sz="2400" dirty="0" err="1"/>
              <a:t>LoRaWAN</a:t>
            </a:r>
            <a:r>
              <a:rPr lang="en-US" sz="2400" dirty="0"/>
              <a:t> network manages the data rate and radio frequency of each end point through ADR algorithm, which is the key point for network scalability, performance, and battery life of the end points.</a:t>
            </a:r>
          </a:p>
          <a:p>
            <a:pPr marL="0" indent="0">
              <a:buNone/>
            </a:pPr>
            <a:r>
              <a:rPr lang="en-US" sz="2400" b="1" dirty="0"/>
              <a:t>Security:</a:t>
            </a:r>
          </a:p>
          <a:p>
            <a:r>
              <a:rPr lang="en-US" sz="2400" dirty="0" err="1"/>
              <a:t>LoRaWAN</a:t>
            </a:r>
            <a:r>
              <a:rPr lang="en-US" sz="2400" dirty="0"/>
              <a:t> endpoints applies 2-layers of security, for communication protection and data privacy.</a:t>
            </a:r>
          </a:p>
          <a:p>
            <a:r>
              <a:rPr lang="en-US" sz="2400" dirty="0"/>
              <a:t>The 1</a:t>
            </a:r>
            <a:r>
              <a:rPr lang="en-US" sz="2400" baseline="30000" dirty="0"/>
              <a:t>st</a:t>
            </a:r>
            <a:r>
              <a:rPr lang="en-US" sz="2400" dirty="0"/>
              <a:t> layer is called “network security”, applied in MAC layer, guarantees the authentication of the end points by </a:t>
            </a:r>
            <a:r>
              <a:rPr lang="en-US" sz="2400" dirty="0" err="1"/>
              <a:t>LoRaWAN</a:t>
            </a:r>
            <a:r>
              <a:rPr lang="en-US" sz="2400" dirty="0"/>
              <a:t> network servers. It performs AES encryption to protect </a:t>
            </a:r>
            <a:r>
              <a:rPr lang="en-US" sz="2400" dirty="0" err="1"/>
              <a:t>LoRaWAN</a:t>
            </a:r>
            <a:r>
              <a:rPr lang="en-US" sz="2400" dirty="0"/>
              <a:t> packets. Each end point implements a network session key (</a:t>
            </a:r>
            <a:r>
              <a:rPr lang="en-US" sz="2400" dirty="0" err="1"/>
              <a:t>NwkSKey</a:t>
            </a:r>
            <a:r>
              <a:rPr lang="en-US" sz="2400" dirty="0"/>
              <a:t>) which ensures data integrity.</a:t>
            </a:r>
          </a:p>
          <a:p>
            <a:r>
              <a:rPr lang="en-US" sz="2400" dirty="0"/>
              <a:t>The  2</a:t>
            </a:r>
            <a:r>
              <a:rPr lang="en-US" sz="2400" baseline="30000" dirty="0"/>
              <a:t>nd</a:t>
            </a:r>
            <a:r>
              <a:rPr lang="en-US" sz="2400" dirty="0"/>
              <a:t> layer is called “application session key”(</a:t>
            </a:r>
            <a:r>
              <a:rPr lang="en-US" sz="2400" dirty="0" err="1"/>
              <a:t>AppSKey</a:t>
            </a:r>
            <a:r>
              <a:rPr lang="en-US" sz="2400" dirty="0"/>
              <a:t>) which performs encryption and decryption  functions between the endpoint and its application server. The endpoints must receive AES-128 application key(</a:t>
            </a:r>
            <a:r>
              <a:rPr lang="en-US" sz="2400" dirty="0" err="1"/>
              <a:t>AppKey</a:t>
            </a:r>
            <a:r>
              <a:rPr lang="en-US" sz="2400" dirty="0"/>
              <a:t>) from the application provider.</a:t>
            </a:r>
          </a:p>
          <a:p>
            <a:endParaRPr lang="en-IN" sz="2400" dirty="0"/>
          </a:p>
        </p:txBody>
      </p:sp>
    </p:spTree>
    <p:extLst>
      <p:ext uri="{BB962C8B-B14F-4D97-AF65-F5344CB8AC3E}">
        <p14:creationId xmlns:p14="http://schemas.microsoft.com/office/powerpoint/2010/main" val="4694242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1E817F-8664-5F4D-C142-D63865754EA9}"/>
              </a:ext>
            </a:extLst>
          </p:cNvPr>
          <p:cNvSpPr>
            <a:spLocks noGrp="1"/>
          </p:cNvSpPr>
          <p:nvPr>
            <p:ph idx="1"/>
          </p:nvPr>
        </p:nvSpPr>
        <p:spPr>
          <a:xfrm>
            <a:off x="124287" y="150920"/>
            <a:ext cx="11931589" cy="6480699"/>
          </a:xfrm>
        </p:spPr>
        <p:txBody>
          <a:bodyPr/>
          <a:lstStyle/>
          <a:p>
            <a:r>
              <a:rPr lang="en-US" dirty="0"/>
              <a:t>For production deployment </a:t>
            </a:r>
            <a:r>
              <a:rPr lang="en-US" dirty="0" err="1"/>
              <a:t>LoRaWAN</a:t>
            </a:r>
            <a:r>
              <a:rPr lang="en-US" dirty="0"/>
              <a:t> gateways need to implement </a:t>
            </a:r>
            <a:r>
              <a:rPr lang="en-US" dirty="0" err="1"/>
              <a:t>IPSec</a:t>
            </a:r>
            <a:r>
              <a:rPr lang="en-US" dirty="0"/>
              <a:t>, and VPN technologies to provide security to both </a:t>
            </a:r>
            <a:r>
              <a:rPr lang="en-US" dirty="0" err="1"/>
              <a:t>LoRaWAN</a:t>
            </a:r>
            <a:r>
              <a:rPr lang="en-US" dirty="0"/>
              <a:t> network and the backhaul links</a:t>
            </a:r>
          </a:p>
          <a:p>
            <a:r>
              <a:rPr lang="en-US" dirty="0" err="1"/>
              <a:t>LoRaWAN</a:t>
            </a:r>
            <a:r>
              <a:rPr lang="en-US" dirty="0"/>
              <a:t> end points attached to a </a:t>
            </a:r>
            <a:r>
              <a:rPr lang="en-US" dirty="0" err="1"/>
              <a:t>LoRaWAN</a:t>
            </a:r>
            <a:r>
              <a:rPr lang="en-US" dirty="0"/>
              <a:t> network must be registered using one of the following join mechanisms:</a:t>
            </a:r>
          </a:p>
          <a:p>
            <a:pPr marL="514350" indent="-514350">
              <a:buFont typeface="+mj-lt"/>
              <a:buAutoNum type="arabicPeriod"/>
            </a:pPr>
            <a:r>
              <a:rPr lang="en-US" dirty="0"/>
              <a:t>Activation by personalization(ABP): The </a:t>
            </a:r>
            <a:r>
              <a:rPr lang="en-US" dirty="0" err="1"/>
              <a:t>DevAddr</a:t>
            </a:r>
            <a:r>
              <a:rPr lang="en-US" dirty="0"/>
              <a:t>, </a:t>
            </a:r>
            <a:r>
              <a:rPr lang="en-US" dirty="0" err="1"/>
              <a:t>NwkSKey</a:t>
            </a:r>
            <a:r>
              <a:rPr lang="en-US" dirty="0"/>
              <a:t>, </a:t>
            </a:r>
            <a:r>
              <a:rPr lang="en-US" dirty="0" err="1"/>
              <a:t>AppSKey</a:t>
            </a:r>
            <a:r>
              <a:rPr lang="en-US" dirty="0"/>
              <a:t> are preconfigured and stored in the end device. This information is registered in the </a:t>
            </a:r>
            <a:r>
              <a:rPr lang="en-US" dirty="0" err="1"/>
              <a:t>LoRaWAN</a:t>
            </a:r>
            <a:r>
              <a:rPr lang="en-US" dirty="0"/>
              <a:t> network server.</a:t>
            </a:r>
          </a:p>
          <a:p>
            <a:pPr marL="514350" indent="-514350">
              <a:buFont typeface="+mj-lt"/>
              <a:buAutoNum type="arabicPeriod"/>
            </a:pPr>
            <a:r>
              <a:rPr lang="en-US" dirty="0"/>
              <a:t>Over-the-air activation(OTAA): The </a:t>
            </a:r>
            <a:r>
              <a:rPr lang="en-US" dirty="0" err="1"/>
              <a:t>The</a:t>
            </a:r>
            <a:r>
              <a:rPr lang="en-US" dirty="0"/>
              <a:t> </a:t>
            </a:r>
            <a:r>
              <a:rPr lang="en-US" dirty="0" err="1"/>
              <a:t>DevEUI</a:t>
            </a:r>
            <a:r>
              <a:rPr lang="en-US" dirty="0"/>
              <a:t>, </a:t>
            </a:r>
            <a:r>
              <a:rPr lang="en-US" dirty="0" err="1"/>
              <a:t>AppEUI</a:t>
            </a:r>
            <a:r>
              <a:rPr lang="en-US" dirty="0"/>
              <a:t>, and </a:t>
            </a:r>
            <a:r>
              <a:rPr lang="en-US" dirty="0" err="1"/>
              <a:t>AppKey</a:t>
            </a:r>
            <a:r>
              <a:rPr lang="en-US" dirty="0"/>
              <a:t> are used to join an end point dynamically to a </a:t>
            </a:r>
            <a:r>
              <a:rPr lang="en-US" dirty="0" err="1"/>
              <a:t>LoRaWAN</a:t>
            </a:r>
            <a:r>
              <a:rPr lang="en-US" dirty="0"/>
              <a:t> network by sending join request message and after getting join accept message, every time a session context is renewed. The </a:t>
            </a:r>
            <a:r>
              <a:rPr lang="en-US" dirty="0" err="1"/>
              <a:t>AppKey</a:t>
            </a:r>
            <a:r>
              <a:rPr lang="en-US" dirty="0"/>
              <a:t> is used to derive the </a:t>
            </a:r>
            <a:r>
              <a:rPr lang="en-US" dirty="0" err="1"/>
              <a:t>NwkSkey</a:t>
            </a:r>
            <a:r>
              <a:rPr lang="en-US" dirty="0"/>
              <a:t> and </a:t>
            </a:r>
            <a:r>
              <a:rPr lang="en-US" dirty="0" err="1"/>
              <a:t>AppSKey</a:t>
            </a:r>
            <a:r>
              <a:rPr lang="en-US" dirty="0"/>
              <a:t> after the end point has joined the </a:t>
            </a:r>
            <a:r>
              <a:rPr lang="en-US" dirty="0" err="1"/>
              <a:t>LoRaWAN</a:t>
            </a:r>
            <a:r>
              <a:rPr lang="en-US" dirty="0"/>
              <a:t> network successfully.</a:t>
            </a:r>
            <a:endParaRPr lang="en-IN" dirty="0"/>
          </a:p>
        </p:txBody>
      </p:sp>
    </p:spTree>
    <p:extLst>
      <p:ext uri="{BB962C8B-B14F-4D97-AF65-F5344CB8AC3E}">
        <p14:creationId xmlns:p14="http://schemas.microsoft.com/office/powerpoint/2010/main" val="40422851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CB20A7-BC44-C35A-58AE-53F1B26ECC01}"/>
              </a:ext>
            </a:extLst>
          </p:cNvPr>
          <p:cNvSpPr>
            <a:spLocks noGrp="1"/>
          </p:cNvSpPr>
          <p:nvPr>
            <p:ph idx="1"/>
          </p:nvPr>
        </p:nvSpPr>
        <p:spPr>
          <a:xfrm>
            <a:off x="284085" y="292962"/>
            <a:ext cx="11745158" cy="6480699"/>
          </a:xfrm>
        </p:spPr>
        <p:txBody>
          <a:bodyPr/>
          <a:lstStyle/>
          <a:p>
            <a:pPr marL="0" indent="0">
              <a:buNone/>
            </a:pPr>
            <a:endParaRPr lang="en-US"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pPr marL="0" indent="0">
              <a:buNone/>
            </a:pPr>
            <a:endParaRPr lang="en-IN" dirty="0"/>
          </a:p>
        </p:txBody>
      </p:sp>
      <p:pic>
        <p:nvPicPr>
          <p:cNvPr id="5" name="Picture 4">
            <a:extLst>
              <a:ext uri="{FF2B5EF4-FFF2-40B4-BE49-F238E27FC236}">
                <a16:creationId xmlns:a16="http://schemas.microsoft.com/office/drawing/2014/main" id="{9BBE6FD7-8FF6-D6A2-F4AB-26243A7B70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990" y="0"/>
            <a:ext cx="10670960" cy="6565038"/>
          </a:xfrm>
          <a:prstGeom prst="rect">
            <a:avLst/>
          </a:prstGeom>
        </p:spPr>
      </p:pic>
    </p:spTree>
    <p:extLst>
      <p:ext uri="{BB962C8B-B14F-4D97-AF65-F5344CB8AC3E}">
        <p14:creationId xmlns:p14="http://schemas.microsoft.com/office/powerpoint/2010/main" val="7774989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80B72-6EC2-3874-C305-94BAB1FDC1AE}"/>
              </a:ext>
            </a:extLst>
          </p:cNvPr>
          <p:cNvSpPr>
            <a:spLocks noGrp="1"/>
          </p:cNvSpPr>
          <p:nvPr>
            <p:ph type="title"/>
          </p:nvPr>
        </p:nvSpPr>
        <p:spPr>
          <a:xfrm>
            <a:off x="150919" y="1"/>
            <a:ext cx="11975977" cy="506026"/>
          </a:xfrm>
        </p:spPr>
        <p:txBody>
          <a:bodyPr>
            <a:normAutofit fontScale="90000"/>
          </a:bodyPr>
          <a:lstStyle/>
          <a:p>
            <a:r>
              <a:rPr lang="en-IN" b="1" dirty="0"/>
              <a:t>Competitive Technologies:</a:t>
            </a:r>
          </a:p>
        </p:txBody>
      </p:sp>
      <p:pic>
        <p:nvPicPr>
          <p:cNvPr id="5" name="Content Placeholder 4">
            <a:extLst>
              <a:ext uri="{FF2B5EF4-FFF2-40B4-BE49-F238E27FC236}">
                <a16:creationId xmlns:a16="http://schemas.microsoft.com/office/drawing/2014/main" id="{91AA5732-5F6E-293B-969A-90FCAD62C5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9406" y="506027"/>
            <a:ext cx="9605640" cy="6351971"/>
          </a:xfrm>
        </p:spPr>
      </p:pic>
    </p:spTree>
    <p:extLst>
      <p:ext uri="{BB962C8B-B14F-4D97-AF65-F5344CB8AC3E}">
        <p14:creationId xmlns:p14="http://schemas.microsoft.com/office/powerpoint/2010/main" val="19325476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95E09-9220-BE06-2276-05EFC7CBDFDC}"/>
              </a:ext>
            </a:extLst>
          </p:cNvPr>
          <p:cNvSpPr>
            <a:spLocks noGrp="1"/>
          </p:cNvSpPr>
          <p:nvPr>
            <p:ph type="title"/>
          </p:nvPr>
        </p:nvSpPr>
        <p:spPr>
          <a:xfrm>
            <a:off x="0" y="1"/>
            <a:ext cx="12192000" cy="479393"/>
          </a:xfrm>
        </p:spPr>
        <p:txBody>
          <a:bodyPr>
            <a:normAutofit fontScale="90000"/>
          </a:bodyPr>
          <a:lstStyle/>
          <a:p>
            <a:r>
              <a:rPr lang="en-US" dirty="0"/>
              <a:t>NB-IoT and other LTE Variations</a:t>
            </a:r>
            <a:endParaRPr lang="en-IN" dirty="0"/>
          </a:p>
        </p:txBody>
      </p:sp>
      <p:sp>
        <p:nvSpPr>
          <p:cNvPr id="3" name="Content Placeholder 2">
            <a:extLst>
              <a:ext uri="{FF2B5EF4-FFF2-40B4-BE49-F238E27FC236}">
                <a16:creationId xmlns:a16="http://schemas.microsoft.com/office/drawing/2014/main" id="{BA7FF2F6-269B-8C5A-B521-D21D78A1D3A5}"/>
              </a:ext>
            </a:extLst>
          </p:cNvPr>
          <p:cNvSpPr>
            <a:spLocks noGrp="1"/>
          </p:cNvSpPr>
          <p:nvPr>
            <p:ph idx="1"/>
          </p:nvPr>
        </p:nvSpPr>
        <p:spPr>
          <a:xfrm>
            <a:off x="97653" y="550416"/>
            <a:ext cx="11975977" cy="6196613"/>
          </a:xfrm>
        </p:spPr>
        <p:txBody>
          <a:bodyPr/>
          <a:lstStyle/>
          <a:p>
            <a:r>
              <a:rPr lang="en-US" dirty="0"/>
              <a:t>LTE Cat 0: Max data rate of 1 Mbps, bandwidth 20 MHz, power saving mode, half-duplex mode.</a:t>
            </a:r>
          </a:p>
          <a:p>
            <a:r>
              <a:rPr lang="en-US" dirty="0"/>
              <a:t>LTE-M: Max data rate 200kbps, bandwidth 1.4MHz, enhanced discontinuous reception (</a:t>
            </a:r>
            <a:r>
              <a:rPr lang="en-US" dirty="0" err="1"/>
              <a:t>eDRX</a:t>
            </a:r>
            <a:r>
              <a:rPr lang="en-US"/>
              <a:t>), half-duplex </a:t>
            </a:r>
            <a:r>
              <a:rPr lang="en-US" dirty="0"/>
              <a:t>mode</a:t>
            </a:r>
          </a:p>
          <a:p>
            <a:r>
              <a:rPr lang="en-US" dirty="0" err="1"/>
              <a:t>NB-IoT:It</a:t>
            </a:r>
            <a:r>
              <a:rPr lang="en-US" dirty="0"/>
              <a:t> addresses massive number of low-throughput devices, low device power consumption, improved indoor coverage, and optimized network architecture.</a:t>
            </a:r>
          </a:p>
          <a:p>
            <a:pPr marL="0" indent="0">
              <a:buNone/>
            </a:pPr>
            <a:r>
              <a:rPr lang="en-US" dirty="0"/>
              <a:t>3 mode of operations are applicable to NB-IoT:</a:t>
            </a:r>
          </a:p>
        </p:txBody>
      </p:sp>
      <p:pic>
        <p:nvPicPr>
          <p:cNvPr id="5" name="Picture 4">
            <a:extLst>
              <a:ext uri="{FF2B5EF4-FFF2-40B4-BE49-F238E27FC236}">
                <a16:creationId xmlns:a16="http://schemas.microsoft.com/office/drawing/2014/main" id="{8B58C54F-29FA-7925-B6C7-82FE040D46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1763" y="4145872"/>
            <a:ext cx="6249880" cy="2672179"/>
          </a:xfrm>
          <a:prstGeom prst="rect">
            <a:avLst/>
          </a:prstGeom>
        </p:spPr>
      </p:pic>
    </p:spTree>
    <p:extLst>
      <p:ext uri="{BB962C8B-B14F-4D97-AF65-F5344CB8AC3E}">
        <p14:creationId xmlns:p14="http://schemas.microsoft.com/office/powerpoint/2010/main" val="34633571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C4EF9C-E004-93A2-9F85-90DD71D27864}"/>
              </a:ext>
            </a:extLst>
          </p:cNvPr>
          <p:cNvSpPr>
            <a:spLocks noGrp="1"/>
          </p:cNvSpPr>
          <p:nvPr>
            <p:ph idx="1"/>
          </p:nvPr>
        </p:nvSpPr>
        <p:spPr>
          <a:xfrm>
            <a:off x="129081" y="221942"/>
            <a:ext cx="11909040" cy="11979697"/>
          </a:xfrm>
        </p:spPr>
        <p:txBody>
          <a:bodyPr/>
          <a:lstStyle/>
          <a:p>
            <a:r>
              <a:rPr lang="en-US" dirty="0"/>
              <a:t>NB-IoT operates in half-duplex frequency division duplexing (FDD) mode with maximum data rate uplink of 60 kbps and downlink of 30 kbps.</a:t>
            </a:r>
          </a:p>
          <a:p>
            <a:r>
              <a:rPr lang="en-US" dirty="0"/>
              <a:t>NB-IoT is the future of LPWA technologies with evolution of </a:t>
            </a:r>
            <a:r>
              <a:rPr lang="en-US" dirty="0" err="1"/>
              <a:t>eSIMs</a:t>
            </a:r>
            <a:r>
              <a:rPr lang="en-US" dirty="0"/>
              <a:t>.</a:t>
            </a:r>
          </a:p>
          <a:p>
            <a:pPr marL="0" indent="0">
              <a:buNone/>
            </a:pPr>
            <a:r>
              <a:rPr lang="en-US" b="1" dirty="0"/>
              <a:t>Summary:</a:t>
            </a:r>
          </a:p>
          <a:p>
            <a:pPr marL="0" indent="0">
              <a:buNone/>
            </a:pPr>
            <a:endParaRPr lang="en-IN" b="1" dirty="0"/>
          </a:p>
        </p:txBody>
      </p:sp>
      <p:pic>
        <p:nvPicPr>
          <p:cNvPr id="5" name="Picture 4">
            <a:extLst>
              <a:ext uri="{FF2B5EF4-FFF2-40B4-BE49-F238E27FC236}">
                <a16:creationId xmlns:a16="http://schemas.microsoft.com/office/drawing/2014/main" id="{9A5B20C1-43D0-5534-2A4B-B7F0B469AE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501" y="2068496"/>
            <a:ext cx="10493406" cy="5086905"/>
          </a:xfrm>
          <a:prstGeom prst="rect">
            <a:avLst/>
          </a:prstGeom>
        </p:spPr>
      </p:pic>
    </p:spTree>
    <p:extLst>
      <p:ext uri="{BB962C8B-B14F-4D97-AF65-F5344CB8AC3E}">
        <p14:creationId xmlns:p14="http://schemas.microsoft.com/office/powerpoint/2010/main" val="84612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F83BC-5DC4-379E-F8D6-97149789A558}"/>
              </a:ext>
            </a:extLst>
          </p:cNvPr>
          <p:cNvSpPr>
            <a:spLocks noGrp="1"/>
          </p:cNvSpPr>
          <p:nvPr>
            <p:ph type="title"/>
          </p:nvPr>
        </p:nvSpPr>
        <p:spPr>
          <a:xfrm>
            <a:off x="429827" y="98795"/>
            <a:ext cx="10515600" cy="700195"/>
          </a:xfrm>
        </p:spPr>
        <p:txBody>
          <a:bodyPr/>
          <a:lstStyle/>
          <a:p>
            <a:r>
              <a:rPr lang="en-IN" dirty="0"/>
              <a:t>Examples</a:t>
            </a:r>
          </a:p>
        </p:txBody>
      </p:sp>
      <p:sp>
        <p:nvSpPr>
          <p:cNvPr id="3" name="Content Placeholder 2">
            <a:extLst>
              <a:ext uri="{FF2B5EF4-FFF2-40B4-BE49-F238E27FC236}">
                <a16:creationId xmlns:a16="http://schemas.microsoft.com/office/drawing/2014/main" id="{F7E1E811-0B72-F1DE-E11E-C06F73D0D610}"/>
              </a:ext>
            </a:extLst>
          </p:cNvPr>
          <p:cNvSpPr>
            <a:spLocks noGrp="1"/>
          </p:cNvSpPr>
          <p:nvPr>
            <p:ph idx="1"/>
          </p:nvPr>
        </p:nvSpPr>
        <p:spPr>
          <a:xfrm>
            <a:off x="213064" y="701336"/>
            <a:ext cx="11549109" cy="6057869"/>
          </a:xfrm>
        </p:spPr>
        <p:txBody>
          <a:bodyPr>
            <a:normAutofit fontScale="62500" lnSpcReduction="20000"/>
          </a:bodyPr>
          <a:lstStyle/>
          <a:p>
            <a:pPr marL="0" indent="0">
              <a:buNone/>
            </a:pPr>
            <a:endParaRPr lang="en-IN" dirty="0"/>
          </a:p>
          <a:p>
            <a:endParaRPr lang="en-IN" dirty="0"/>
          </a:p>
          <a:p>
            <a:endParaRPr lang="en-IN" dirty="0"/>
          </a:p>
          <a:p>
            <a:endParaRPr lang="en-IN" dirty="0"/>
          </a:p>
          <a:p>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sz="2600" dirty="0"/>
              <a:t>More things:</a:t>
            </a:r>
          </a:p>
          <a:p>
            <a:pPr marL="514350" indent="-514350">
              <a:buFont typeface="+mj-lt"/>
              <a:buAutoNum type="arabicPeriod"/>
            </a:pPr>
            <a:r>
              <a:rPr lang="en-IN" sz="2600" dirty="0"/>
              <a:t>Pacemakers</a:t>
            </a:r>
          </a:p>
          <a:p>
            <a:pPr marL="514350" indent="-514350">
              <a:buFont typeface="+mj-lt"/>
              <a:buAutoNum type="arabicPeriod"/>
            </a:pPr>
            <a:r>
              <a:rPr lang="en-IN" sz="2600" dirty="0"/>
              <a:t>Biochip-transponders</a:t>
            </a:r>
          </a:p>
          <a:p>
            <a:pPr marL="514350" indent="-514350">
              <a:buFont typeface="+mj-lt"/>
              <a:buAutoNum type="arabicPeriod"/>
            </a:pPr>
            <a:r>
              <a:rPr lang="en-IN" sz="2600" dirty="0"/>
              <a:t>Automobiles with built-in sensors</a:t>
            </a:r>
          </a:p>
          <a:p>
            <a:pPr marL="514350" indent="-514350">
              <a:buFont typeface="+mj-lt"/>
              <a:buAutoNum type="arabicPeriod"/>
            </a:pPr>
            <a:r>
              <a:rPr lang="en-IN" sz="2600" dirty="0"/>
              <a:t>Food quality measuring</a:t>
            </a:r>
          </a:p>
          <a:p>
            <a:pPr marL="0" indent="0">
              <a:buNone/>
            </a:pPr>
            <a:endParaRPr lang="en-IN" sz="2000" dirty="0"/>
          </a:p>
          <a:p>
            <a:pPr marL="0" indent="0">
              <a:buNone/>
            </a:pPr>
            <a:r>
              <a:rPr lang="en-IN" b="1" dirty="0"/>
              <a:t>So “Things”== hardware+ software+ data+ services!!</a:t>
            </a:r>
          </a:p>
        </p:txBody>
      </p:sp>
      <p:pic>
        <p:nvPicPr>
          <p:cNvPr id="7" name="Picture 6">
            <a:extLst>
              <a:ext uri="{FF2B5EF4-FFF2-40B4-BE49-F238E27FC236}">
                <a16:creationId xmlns:a16="http://schemas.microsoft.com/office/drawing/2014/main" id="{98603A9C-ACB8-F5A5-7966-FBC8A16CA5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825" y="798991"/>
            <a:ext cx="8673484" cy="3710866"/>
          </a:xfrm>
          <a:prstGeom prst="rect">
            <a:avLst/>
          </a:prstGeom>
        </p:spPr>
      </p:pic>
    </p:spTree>
    <p:extLst>
      <p:ext uri="{BB962C8B-B14F-4D97-AF65-F5344CB8AC3E}">
        <p14:creationId xmlns:p14="http://schemas.microsoft.com/office/powerpoint/2010/main" val="38653305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2745</TotalTime>
  <Words>5208</Words>
  <Application>Microsoft Office PowerPoint</Application>
  <PresentationFormat>Widescreen</PresentationFormat>
  <Paragraphs>640</Paragraphs>
  <Slides>88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88</vt:i4>
      </vt:variant>
    </vt:vector>
  </HeadingPairs>
  <TitlesOfParts>
    <vt:vector size="94" baseType="lpstr">
      <vt:lpstr>Arial</vt:lpstr>
      <vt:lpstr>Calibri</vt:lpstr>
      <vt:lpstr>Calibri Light</vt:lpstr>
      <vt:lpstr>Times New Roman</vt:lpstr>
      <vt:lpstr>Wingdings</vt:lpstr>
      <vt:lpstr>Office Theme</vt:lpstr>
      <vt:lpstr>Unit-1 &amp; Unit- 2 Fundamentals of IoT IoT Access Technologies</vt:lpstr>
      <vt:lpstr>Outline</vt:lpstr>
      <vt:lpstr>Evolution of IoT</vt:lpstr>
      <vt:lpstr>Chapter 1: What is IoT?</vt:lpstr>
      <vt:lpstr>Contd…</vt:lpstr>
      <vt:lpstr>Why IoT is required?</vt:lpstr>
      <vt:lpstr>History of IoT</vt:lpstr>
      <vt:lpstr>Characteristics of IoT</vt:lpstr>
      <vt:lpstr>Examples</vt:lpstr>
      <vt:lpstr>Retail Environment IoT Devices?</vt:lpstr>
      <vt:lpstr>Convergence of IT and OT</vt:lpstr>
      <vt:lpstr>Challenges in IoT</vt:lpstr>
      <vt:lpstr>Chapter 2: IoT Network Architecture and Design</vt:lpstr>
      <vt:lpstr>Drivers behind new network architectures </vt:lpstr>
      <vt:lpstr>Comparing IoT Architectures</vt:lpstr>
      <vt:lpstr>The oneM2M Architecture</vt:lpstr>
      <vt:lpstr>The IoT World Forum (IoTWF)</vt:lpstr>
      <vt:lpstr>Contd…</vt:lpstr>
      <vt:lpstr>Contd…</vt:lpstr>
      <vt:lpstr>Benefits of IoTWF Model</vt:lpstr>
      <vt:lpstr>IT and OT Responsibilities in the IoT Reference Model</vt:lpstr>
      <vt:lpstr>Additional IoT Reference Models</vt:lpstr>
      <vt:lpstr>A Simplified IoT Architecture</vt:lpstr>
      <vt:lpstr>The Core IoT Functional Stack</vt:lpstr>
      <vt:lpstr>Layer 1:Things: Sensors and Actuators layer</vt:lpstr>
      <vt:lpstr>Example:</vt:lpstr>
      <vt:lpstr>Layer 2: Communication Network Layer</vt:lpstr>
      <vt:lpstr>Contd…</vt:lpstr>
      <vt:lpstr>Contd…</vt:lpstr>
      <vt:lpstr>Gateways and Backhaul Sublayer</vt:lpstr>
      <vt:lpstr>Network Transport Sublayer</vt:lpstr>
      <vt:lpstr>IoT Network Management Sublayer</vt:lpstr>
      <vt:lpstr>Layer-3: Applications and Analytics Layer</vt:lpstr>
      <vt:lpstr>IoT Data Management and Compute Stack</vt:lpstr>
      <vt:lpstr>Contd:</vt:lpstr>
      <vt:lpstr>Fog (rests near the ground)Computing</vt:lpstr>
      <vt:lpstr>Contd…</vt:lpstr>
      <vt:lpstr>Edge(Mist) Computing</vt:lpstr>
      <vt:lpstr>Hierarchy of Edge, Fog, and Cloud Computing</vt:lpstr>
      <vt:lpstr>Contd…</vt:lpstr>
      <vt:lpstr>Chapter 3: Smart Objects: The “Things” in IoT</vt:lpstr>
      <vt:lpstr>Sensors:</vt:lpstr>
      <vt:lpstr>Sensor types</vt:lpstr>
      <vt:lpstr>Sensor types</vt:lpstr>
      <vt:lpstr>Examples:</vt:lpstr>
      <vt:lpstr>Actuators: (Natural complements to sensors)</vt:lpstr>
      <vt:lpstr>Categories of Actuators:</vt:lpstr>
      <vt:lpstr>Actuator Classification based on energy type</vt:lpstr>
      <vt:lpstr>Smart Objects:</vt:lpstr>
      <vt:lpstr>PowerPoint Presentation</vt:lpstr>
      <vt:lpstr>Trends in smart objects:</vt:lpstr>
      <vt:lpstr>Sensor Networks:                         </vt:lpstr>
      <vt:lpstr>Wireless Sensor networks (WSNs)</vt:lpstr>
      <vt:lpstr>Contd…</vt:lpstr>
      <vt:lpstr>Chapter 4: Connecting Smart Objects</vt:lpstr>
      <vt:lpstr>Communication Criteria</vt:lpstr>
      <vt:lpstr>PowerPoint Presentation</vt:lpstr>
      <vt:lpstr>PowerPoint Presentation</vt:lpstr>
      <vt:lpstr>PowerPoint Presentation</vt:lpstr>
      <vt:lpstr>Constrained-node networks</vt:lpstr>
      <vt:lpstr>IoT Access Technologies:</vt:lpstr>
      <vt:lpstr>PowerPoint Presentation</vt:lpstr>
      <vt:lpstr>ZigBee: </vt:lpstr>
      <vt:lpstr>Physical Layer</vt:lpstr>
      <vt:lpstr>MAC Layer</vt:lpstr>
      <vt:lpstr>PowerPoint Presentation</vt:lpstr>
      <vt:lpstr>Uses AES symmetric key cryptography</vt:lpstr>
      <vt:lpstr>Topology</vt:lpstr>
      <vt:lpstr>Competitive technologies:</vt:lpstr>
      <vt:lpstr>IEEE 802.15.4e and IEEE 802.15.4g</vt:lpstr>
      <vt:lpstr>PowerPoint Presentation</vt:lpstr>
      <vt:lpstr>PowerPoint Presentation</vt:lpstr>
      <vt:lpstr>PowerPoint Presentation</vt:lpstr>
      <vt:lpstr>IEEE 1901.2a</vt:lpstr>
      <vt:lpstr>MAC layer and Topology</vt:lpstr>
      <vt:lpstr>Security</vt:lpstr>
      <vt:lpstr>IEEE 802.11ah(Wi-Fi HaLow-&gt;Wi-SUN)</vt:lpstr>
      <vt:lpstr>MAC Layer</vt:lpstr>
      <vt:lpstr>Topology, Security, Competitive Technologies:</vt:lpstr>
      <vt:lpstr>LoRaWAN</vt:lpstr>
      <vt:lpstr>MAC Layer</vt:lpstr>
      <vt:lpstr>PowerPoint Presentation</vt:lpstr>
      <vt:lpstr>PowerPoint Presentation</vt:lpstr>
      <vt:lpstr>PowerPoint Presentation</vt:lpstr>
      <vt:lpstr>PowerPoint Presentation</vt:lpstr>
      <vt:lpstr>Competitive Technologies:</vt:lpstr>
      <vt:lpstr>NB-IoT and other LTE Variations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Unit-1 Fundamentals of IoT</dc:title>
  <dc:creator>Madhukrishna Priyadarsini</dc:creator>
  <cp:lastModifiedBy>Madhukrishna Priyadarsini</cp:lastModifiedBy>
  <cp:revision>135</cp:revision>
  <dcterms:created xsi:type="dcterms:W3CDTF">2023-01-18T05:39:58Z</dcterms:created>
  <dcterms:modified xsi:type="dcterms:W3CDTF">2023-02-06T05:57:48Z</dcterms:modified>
</cp:coreProperties>
</file>